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4"/>
  </p:notesMasterIdLst>
  <p:sldIdLst>
    <p:sldId id="289" r:id="rId2"/>
    <p:sldId id="389" r:id="rId3"/>
    <p:sldId id="272" r:id="rId4"/>
    <p:sldId id="273" r:id="rId5"/>
    <p:sldId id="485" r:id="rId6"/>
    <p:sldId id="274" r:id="rId7"/>
    <p:sldId id="261" r:id="rId8"/>
    <p:sldId id="265" r:id="rId9"/>
    <p:sldId id="267" r:id="rId10"/>
    <p:sldId id="266" r:id="rId11"/>
    <p:sldId id="269" r:id="rId12"/>
    <p:sldId id="270" r:id="rId13"/>
    <p:sldId id="276" r:id="rId14"/>
    <p:sldId id="263" r:id="rId15"/>
    <p:sldId id="280" r:id="rId16"/>
    <p:sldId id="281" r:id="rId17"/>
    <p:sldId id="364" r:id="rId18"/>
    <p:sldId id="365" r:id="rId19"/>
    <p:sldId id="262" r:id="rId20"/>
    <p:sldId id="366" r:id="rId21"/>
    <p:sldId id="279" r:id="rId22"/>
    <p:sldId id="282" r:id="rId23"/>
    <p:sldId id="283" r:id="rId24"/>
    <p:sldId id="284" r:id="rId25"/>
    <p:sldId id="292" r:id="rId26"/>
    <p:sldId id="487" r:id="rId27"/>
    <p:sldId id="295" r:id="rId28"/>
    <p:sldId id="426" r:id="rId29"/>
    <p:sldId id="297" r:id="rId30"/>
    <p:sldId id="296" r:id="rId31"/>
    <p:sldId id="367" r:id="rId32"/>
    <p:sldId id="488" r:id="rId33"/>
    <p:sldId id="489" r:id="rId34"/>
    <p:sldId id="303" r:id="rId35"/>
    <p:sldId id="300" r:id="rId36"/>
    <p:sldId id="277" r:id="rId37"/>
    <p:sldId id="313" r:id="rId38"/>
    <p:sldId id="385" r:id="rId39"/>
    <p:sldId id="387" r:id="rId40"/>
    <p:sldId id="306" r:id="rId41"/>
    <p:sldId id="304" r:id="rId42"/>
    <p:sldId id="499" r:id="rId43"/>
    <p:sldId id="307" r:id="rId44"/>
    <p:sldId id="490" r:id="rId45"/>
    <p:sldId id="491" r:id="rId46"/>
    <p:sldId id="529" r:id="rId47"/>
    <p:sldId id="527" r:id="rId48"/>
    <p:sldId id="528" r:id="rId49"/>
    <p:sldId id="308" r:id="rId50"/>
    <p:sldId id="497" r:id="rId51"/>
    <p:sldId id="498" r:id="rId52"/>
    <p:sldId id="495" r:id="rId53"/>
    <p:sldId id="502" r:id="rId54"/>
    <p:sldId id="386" r:id="rId55"/>
    <p:sldId id="496" r:id="rId56"/>
    <p:sldId id="492" r:id="rId57"/>
    <p:sldId id="494" r:id="rId58"/>
    <p:sldId id="493" r:id="rId59"/>
    <p:sldId id="305" r:id="rId60"/>
    <p:sldId id="500" r:id="rId61"/>
    <p:sldId id="504" r:id="rId62"/>
    <p:sldId id="315" r:id="rId63"/>
    <p:sldId id="314" r:id="rId64"/>
    <p:sldId id="503" r:id="rId65"/>
    <p:sldId id="317" r:id="rId66"/>
    <p:sldId id="318" r:id="rId67"/>
    <p:sldId id="319" r:id="rId68"/>
    <p:sldId id="406" r:id="rId69"/>
    <p:sldId id="405" r:id="rId70"/>
    <p:sldId id="403" r:id="rId71"/>
    <p:sldId id="396" r:id="rId72"/>
    <p:sldId id="398" r:id="rId73"/>
    <p:sldId id="316" r:id="rId74"/>
    <p:sldId id="540" r:id="rId75"/>
    <p:sldId id="541" r:id="rId76"/>
    <p:sldId id="542" r:id="rId77"/>
    <p:sldId id="543" r:id="rId78"/>
    <p:sldId id="546" r:id="rId79"/>
    <p:sldId id="545" r:id="rId80"/>
    <p:sldId id="544" r:id="rId81"/>
    <p:sldId id="547" r:id="rId82"/>
    <p:sldId id="408" r:id="rId83"/>
    <p:sldId id="324" r:id="rId84"/>
    <p:sldId id="369" r:id="rId85"/>
    <p:sldId id="325" r:id="rId86"/>
    <p:sldId id="531" r:id="rId87"/>
    <p:sldId id="532" r:id="rId88"/>
    <p:sldId id="533" r:id="rId89"/>
    <p:sldId id="327" r:id="rId90"/>
    <p:sldId id="452" r:id="rId91"/>
    <p:sldId id="534" r:id="rId92"/>
    <p:sldId id="329" r:id="rId93"/>
    <p:sldId id="535" r:id="rId94"/>
    <p:sldId id="370" r:id="rId95"/>
    <p:sldId id="506" r:id="rId96"/>
    <p:sldId id="536" r:id="rId97"/>
    <p:sldId id="371" r:id="rId98"/>
    <p:sldId id="372" r:id="rId99"/>
    <p:sldId id="374" r:id="rId100"/>
    <p:sldId id="373" r:id="rId101"/>
    <p:sldId id="537" r:id="rId102"/>
    <p:sldId id="349" r:id="rId103"/>
    <p:sldId id="509" r:id="rId104"/>
    <p:sldId id="395" r:id="rId105"/>
    <p:sldId id="508" r:id="rId106"/>
    <p:sldId id="393" r:id="rId107"/>
    <p:sldId id="516" r:id="rId108"/>
    <p:sldId id="517" r:id="rId109"/>
    <p:sldId id="510" r:id="rId110"/>
    <p:sldId id="511" r:id="rId111"/>
    <p:sldId id="513" r:id="rId112"/>
    <p:sldId id="484" r:id="rId113"/>
    <p:sldId id="515" r:id="rId114"/>
    <p:sldId id="590" r:id="rId115"/>
    <p:sldId id="591" r:id="rId116"/>
    <p:sldId id="604" r:id="rId117"/>
    <p:sldId id="353" r:id="rId118"/>
    <p:sldId id="357" r:id="rId119"/>
    <p:sldId id="355" r:id="rId120"/>
    <p:sldId id="356" r:id="rId121"/>
    <p:sldId id="388" r:id="rId122"/>
    <p:sldId id="523" r:id="rId123"/>
    <p:sldId id="522" r:id="rId124"/>
    <p:sldId id="525" r:id="rId125"/>
    <p:sldId id="526" r:id="rId126"/>
    <p:sldId id="521" r:id="rId127"/>
    <p:sldId id="518" r:id="rId128"/>
    <p:sldId id="507" r:id="rId129"/>
    <p:sldId id="358" r:id="rId130"/>
    <p:sldId id="524" r:id="rId131"/>
    <p:sldId id="519" r:id="rId132"/>
    <p:sldId id="520" r:id="rId133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2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6" autoAdjust="0"/>
    <p:restoredTop sz="94660"/>
  </p:normalViewPr>
  <p:slideViewPr>
    <p:cSldViewPr>
      <p:cViewPr>
        <p:scale>
          <a:sx n="60" d="100"/>
          <a:sy n="60" d="100"/>
        </p:scale>
        <p:origin x="-1578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0.200.1.20\batch2$\ekn\&#1048;&#1058;&#1054;&#1043;&#1048;_&#1055;&#1056;&#1054;&#1043;&#1053;&#1054;&#1047;&#1067;_&#1048;&#1053;&#1044;&#1048;&#1050;&#1040;&#1058;&#1054;&#1056;&#1067;_&#1055;&#1054;&#1050;&#1040;&#1047;&#1040;&#1058;&#1045;&#1051;&#1048;%20&#1057;&#1069;&#1056;\&#1048;&#1058;&#1054;&#1043;&#1048;\&#1044;&#1054;&#1050;&#1051;&#1040;&#1044;%20&#1043;&#1051;&#1040;&#1042;&#1067;%202017\&#1041;&#1088;&#1086;&#1096;&#1102;&#1088;&#1072;\&#1044;&#1080;&#1072;&#1075;&#1088;&#1072;&#1084;&#1084;&#1099;%20&#1076;&#1083;&#1103;%20&#1073;&#1088;&#1086;&#1096;&#1102;&#1088;&#109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Численность</a:t>
            </a:r>
            <a:r>
              <a:rPr lang="ru-RU" baseline="0" dirty="0" smtClean="0">
                <a:solidFill>
                  <a:schemeClr val="bg1"/>
                </a:solidFill>
              </a:rPr>
              <a:t> населения,</a:t>
            </a:r>
          </a:p>
          <a:p>
            <a:pPr>
              <a:defRPr/>
            </a:pPr>
            <a:r>
              <a:rPr lang="ru-RU" baseline="0" dirty="0" smtClean="0">
                <a:solidFill>
                  <a:schemeClr val="bg1"/>
                </a:solidFill>
              </a:rPr>
              <a:t> тыс. чел.</a:t>
            </a:r>
            <a:endParaRPr lang="ru-RU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3745446225682351"/>
          <c:y val="0"/>
        </c:manualLayout>
      </c:layout>
      <c:overlay val="0"/>
      <c:spPr>
        <a:solidFill>
          <a:srgbClr val="00B050"/>
        </a:solidFill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164332168220633E-2"/>
          <c:y val="0.17018705959385128"/>
          <c:w val="0.93215668344542912"/>
          <c:h val="0.657673970031698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5668686385274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</c:v>
                </c:pt>
                <c:pt idx="1">
                  <c:v>38.9</c:v>
                </c:pt>
                <c:pt idx="2">
                  <c:v>39.700000000000003</c:v>
                </c:pt>
                <c:pt idx="3">
                  <c:v>40.5</c:v>
                </c:pt>
                <c:pt idx="4">
                  <c:v>41.1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006336"/>
        <c:axId val="101008128"/>
        <c:axId val="0"/>
      </c:bar3DChart>
      <c:catAx>
        <c:axId val="10100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1008128"/>
        <c:crosses val="autoZero"/>
        <c:auto val="1"/>
        <c:lblAlgn val="ctr"/>
        <c:lblOffset val="100"/>
        <c:noMultiLvlLbl val="0"/>
      </c:catAx>
      <c:valAx>
        <c:axId val="101008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006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55855940488907E-2"/>
          <c:y val="5.3717462537224855E-2"/>
          <c:w val="0.68817117044650733"/>
          <c:h val="0.829105770794037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2923</c:v>
                </c:pt>
                <c:pt idx="1">
                  <c:v>3130</c:v>
                </c:pt>
                <c:pt idx="2">
                  <c:v>3264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первоклассников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2"/>
              <c:layout>
                <c:manualLayout>
                  <c:x val="4.5135137088205546E-3"/>
                  <c:y val="2.1927824077844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332</c:v>
                </c:pt>
                <c:pt idx="1">
                  <c:v>397</c:v>
                </c:pt>
                <c:pt idx="2">
                  <c:v>382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053760"/>
        <c:axId val="100055296"/>
      </c:barChart>
      <c:catAx>
        <c:axId val="1000537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0055296"/>
        <c:crosses val="autoZero"/>
        <c:auto val="1"/>
        <c:lblAlgn val="ctr"/>
        <c:lblOffset val="100"/>
        <c:noMultiLvlLbl val="0"/>
      </c:catAx>
      <c:valAx>
        <c:axId val="100055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0053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876070996978314"/>
          <c:y val="0.29028985878423741"/>
          <c:w val="0.27024669254809408"/>
          <c:h val="0.64235287278955588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Консолидированный бюджет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784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803</c:v>
                </c:pt>
                <c:pt idx="1">
                  <c:v>729</c:v>
                </c:pt>
                <c:pt idx="2">
                  <c:v>714</c:v>
                </c:pt>
                <c:pt idx="3">
                  <c:v>729</c:v>
                </c:pt>
                <c:pt idx="4">
                  <c:v>784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1377738916279327E-2"/>
                  <c:y val="-8.56754378301590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911043103488821E-2"/>
                  <c:y val="-4.28377189150791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488825738954096E-2"/>
                  <c:y val="-8.5675437830158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911043103488821E-2"/>
                  <c:y val="-1.0709429728769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755477832558654E-2"/>
                  <c:y val="-1.2851315674523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  <c:pt idx="4">
                  <c:v>2017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365</c:v>
                </c:pt>
                <c:pt idx="1">
                  <c:v>323</c:v>
                </c:pt>
                <c:pt idx="2">
                  <c:v>323</c:v>
                </c:pt>
                <c:pt idx="3">
                  <c:v>345</c:v>
                </c:pt>
                <c:pt idx="4">
                  <c:v>347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001024"/>
        <c:axId val="160023296"/>
        <c:axId val="0"/>
      </c:bar3DChart>
      <c:catAx>
        <c:axId val="1600010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200" b="1">
                <a:solidFill>
                  <a:srgbClr val="002060"/>
                </a:solidFill>
              </a:defRPr>
            </a:pPr>
            <a:endParaRPr lang="ru-RU"/>
          </a:p>
        </c:txPr>
        <c:crossAx val="160023296"/>
        <c:crosses val="autoZero"/>
        <c:auto val="1"/>
        <c:lblAlgn val="ctr"/>
        <c:lblOffset val="100"/>
        <c:noMultiLvlLbl val="0"/>
      </c:catAx>
      <c:valAx>
        <c:axId val="16002329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0001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047994348758112"/>
          <c:y val="0.39266114433870342"/>
          <c:w val="0.31063119798408168"/>
          <c:h val="0.36427016024128939"/>
        </c:manualLayout>
      </c:layout>
      <c:overlay val="0"/>
      <c:txPr>
        <a:bodyPr/>
        <a:lstStyle/>
        <a:p>
          <a:pPr>
            <a:defRPr sz="2000" b="1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85192432022754E-2"/>
          <c:y val="0.18128958441207424"/>
          <c:w val="0.54356513893071645"/>
          <c:h val="0.818710415587925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8.4688713511054114E-2"/>
                  <c:y val="-0.15322232868329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2715663171928262E-2"/>
                  <c:y val="8.231098488363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785817170411863E-3"/>
                  <c:y val="0.23839127585743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958017822581533E-2"/>
                  <c:y val="-7.2930372340967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6383062988093339E-2"/>
                  <c:y val="-2.3764693020084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Люди пенсионного возраста</c:v>
                </c:pt>
                <c:pt idx="1">
                  <c:v>Работники бюджетной сферы и предприятий района</c:v>
                </c:pt>
                <c:pt idx="2">
                  <c:v>Молодые и многодетные семьи</c:v>
                </c:pt>
                <c:pt idx="3">
                  <c:v>Ветеранов ВОВ</c:v>
                </c:pt>
                <c:pt idx="4">
                  <c:v>Другие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0.29800000000000032</c:v>
                </c:pt>
                <c:pt idx="1">
                  <c:v>0.38000000000000045</c:v>
                </c:pt>
                <c:pt idx="2">
                  <c:v>0.15000000000000019</c:v>
                </c:pt>
                <c:pt idx="3">
                  <c:v>1.2E-2</c:v>
                </c:pt>
                <c:pt idx="4">
                  <c:v>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27154712364177"/>
          <c:y val="9.7171142840222866E-2"/>
          <c:w val="0.33782415055331244"/>
          <c:h val="0.8707426115424387"/>
        </c:manualLayout>
      </c:layout>
      <c:overlay val="0"/>
      <c:txPr>
        <a:bodyPr/>
        <a:lstStyle/>
        <a:p>
          <a:pPr>
            <a:defRPr sz="2000" b="1" i="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712707786527163E-2"/>
          <c:y val="8.3663957680083764E-2"/>
          <c:w val="0.55220166229221368"/>
          <c:h val="0.824206501567799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5.6827427821522412E-2"/>
                  <c:y val="-0.122734956592222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754374453193382E-2"/>
                  <c:y val="8.7159176958682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3703262990272044E-2"/>
                  <c:y val="5.2969051278696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7777777777777861E-3"/>
                  <c:y val="-0.102559872336340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6034667541557456E-2"/>
                  <c:y val="-7.9006387182441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Вопросы ЖКХ</c:v>
                </c:pt>
                <c:pt idx="1">
                  <c:v>Вопросы социального обеспечения</c:v>
                </c:pt>
                <c:pt idx="2">
                  <c:v>Земельные вопросы</c:v>
                </c:pt>
                <c:pt idx="3">
                  <c:v>Вопросы об улучшении жилищных условий</c:v>
                </c:pt>
                <c:pt idx="4">
                  <c:v>Другие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0.27</c:v>
                </c:pt>
                <c:pt idx="1">
                  <c:v>0.16</c:v>
                </c:pt>
                <c:pt idx="2">
                  <c:v>0.26900000000000002</c:v>
                </c:pt>
                <c:pt idx="3">
                  <c:v>0.11</c:v>
                </c:pt>
                <c:pt idx="4">
                  <c:v>0.18100000000000019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017579430745565"/>
          <c:y val="0.13414103039199587"/>
          <c:w val="0.33332785148629096"/>
          <c:h val="0.83041416278464797"/>
        </c:manualLayout>
      </c:layout>
      <c:overlay val="0"/>
      <c:txPr>
        <a:bodyPr/>
        <a:lstStyle/>
        <a:p>
          <a:pPr>
            <a:defRPr sz="2000" b="1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ru-RU" sz="2400" dirty="0" smtClean="0">
                <a:solidFill>
                  <a:schemeClr val="bg1"/>
                </a:solidFill>
              </a:rPr>
              <a:t>201</a:t>
            </a:r>
            <a:r>
              <a:rPr lang="en-US" sz="2400" dirty="0" smtClean="0">
                <a:solidFill>
                  <a:schemeClr val="bg1"/>
                </a:solidFill>
              </a:rPr>
              <a:t>7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год </a:t>
            </a:r>
            <a:endParaRPr lang="ru-RU" sz="2400" dirty="0" smtClean="0">
              <a:solidFill>
                <a:schemeClr val="bg1"/>
              </a:solidFill>
            </a:endParaRPr>
          </a:p>
          <a:p>
            <a:pPr>
              <a:defRPr sz="2800">
                <a:solidFill>
                  <a:schemeClr val="bg1"/>
                </a:solidFill>
              </a:defRPr>
            </a:pPr>
            <a:r>
              <a:rPr lang="ru-RU" sz="2400" dirty="0" smtClean="0">
                <a:solidFill>
                  <a:schemeClr val="bg1"/>
                </a:solidFill>
              </a:rPr>
              <a:t>поступило 1</a:t>
            </a:r>
            <a:r>
              <a:rPr lang="en-US" sz="2400" dirty="0" smtClean="0">
                <a:solidFill>
                  <a:schemeClr val="bg1"/>
                </a:solidFill>
              </a:rPr>
              <a:t>56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обращений</a:t>
            </a:r>
          </a:p>
        </c:rich>
      </c:tx>
      <c:layout>
        <c:manualLayout>
          <c:xMode val="edge"/>
          <c:yMode val="edge"/>
          <c:x val="0.29468749999999994"/>
          <c:y val="1.4046772580824353E-2"/>
        </c:manualLayout>
      </c:layout>
      <c:overlay val="0"/>
      <c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82550"/>
        </a:sp3d>
      </c:spPr>
    </c:title>
    <c:autoTitleDeleted val="0"/>
    <c:plotArea>
      <c:layout>
        <c:manualLayout>
          <c:layoutTarget val="inner"/>
          <c:xMode val="edge"/>
          <c:yMode val="edge"/>
          <c:x val="0.32540485564304461"/>
          <c:y val="9.2367885049809278E-2"/>
          <c:w val="0.49762253937007872"/>
          <c:h val="0.746433809055118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 2017 год поступило 156 обращений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4.1246391076115482E-2"/>
                  <c:y val="-9.99770395881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6748851706036741E-2"/>
                  <c:y val="-0.11697237343998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0733431758530184E-2"/>
                  <c:y val="1.942580454023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Заявка решена</c:v>
                </c:pt>
                <c:pt idx="1">
                  <c:v>Запланировано</c:v>
                </c:pt>
                <c:pt idx="2">
                  <c:v>Мотивированный отказ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</c:v>
                </c:pt>
                <c:pt idx="1">
                  <c:v>42</c:v>
                </c:pt>
                <c:pt idx="2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12968225065616798"/>
          <c:y val="0.76023515905640116"/>
          <c:w val="0.84531774934383197"/>
          <c:h val="0.20818909010109987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526995117303351E-2"/>
          <c:y val="5.5799926339995719E-2"/>
          <c:w val="0.68672113173865801"/>
          <c:h val="0.79302566077132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'[Диаграммы для брошюры.xlsx]Лист1'!$B$3</c:f>
              <c:strCache>
                <c:ptCount val="1"/>
                <c:pt idx="0">
                  <c:v>Средний размер пенсии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1.49465501949877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1957240155990201E-2"/>
                  <c:y val="4.8320354055028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4946550194987751E-2"/>
                  <c:y val="4.8320354055028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4946550194987751E-2"/>
                  <c:y val="1.4496106216508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7935860233985301E-2"/>
                  <c:y val="1.208008851375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'[Диаграммы для брошюры.xlsx]Лист1'!$A$4:$A$8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 2016г.</c:v>
                </c:pt>
                <c:pt idx="4">
                  <c:v> 2017г.</c:v>
                </c:pt>
              </c:strCache>
            </c:strRef>
          </c:cat>
          <c:val>
            <c:numRef>
              <c:f>'[Диаграммы для брошюры.xlsx]Лист1'!$B$4:$B$8</c:f>
              <c:numCache>
                <c:formatCode>0</c:formatCode>
                <c:ptCount val="5"/>
                <c:pt idx="0">
                  <c:v>9059.4699999999993</c:v>
                </c:pt>
                <c:pt idx="1">
                  <c:v>9855</c:v>
                </c:pt>
                <c:pt idx="2">
                  <c:v>10946.69</c:v>
                </c:pt>
                <c:pt idx="3">
                  <c:v>11289</c:v>
                </c:pt>
                <c:pt idx="4">
                  <c:v>12187</c:v>
                </c:pt>
              </c:numCache>
            </c:numRef>
          </c:val>
        </c:ser>
        <c:ser>
          <c:idx val="1"/>
          <c:order val="1"/>
          <c:tx>
            <c:strRef>
              <c:f>'[Диаграммы для брошюры.xlsx]Лист1'!$C$3</c:f>
              <c:strCache>
                <c:ptCount val="1"/>
                <c:pt idx="0">
                  <c:v>Доход на душу населения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3.1387755409474277E-2"/>
                  <c:y val="7.24786287063994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7935860233985301E-2"/>
                  <c:y val="1.4496106216508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398445370476727E-2"/>
                  <c:y val="1.4496106216508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3914480311980346E-2"/>
                  <c:y val="9.66407081100577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3914480311980402E-2"/>
                  <c:y val="2.41601770275146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'[Диаграммы для брошюры.xlsx]Лист1'!$A$4:$A$8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 2016г.</c:v>
                </c:pt>
                <c:pt idx="4">
                  <c:v> 2017г.</c:v>
                </c:pt>
              </c:strCache>
            </c:strRef>
          </c:cat>
          <c:val>
            <c:numRef>
              <c:f>'[Диаграммы для брошюры.xlsx]Лист1'!$C$4:$C$8</c:f>
              <c:numCache>
                <c:formatCode>0</c:formatCode>
                <c:ptCount val="5"/>
                <c:pt idx="0">
                  <c:v>15631</c:v>
                </c:pt>
                <c:pt idx="1">
                  <c:v>19537.099999999999</c:v>
                </c:pt>
                <c:pt idx="2">
                  <c:v>22148</c:v>
                </c:pt>
                <c:pt idx="3">
                  <c:v>21943</c:v>
                </c:pt>
                <c:pt idx="4">
                  <c:v>23263</c:v>
                </c:pt>
              </c:numCache>
            </c:numRef>
          </c:val>
        </c:ser>
        <c:ser>
          <c:idx val="2"/>
          <c:order val="2"/>
          <c:tx>
            <c:strRef>
              <c:f>'[Диаграммы для брошюры.xlsx]Лист1'!$D$3</c:f>
              <c:strCache>
                <c:ptCount val="1"/>
                <c:pt idx="0">
                  <c:v>Среднемесячная заработная плата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'[Диаграммы для брошюры.xlsx]Лист1'!$A$4:$A$8</c:f>
              <c:strCache>
                <c:ptCount val="5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 2016г.</c:v>
                </c:pt>
                <c:pt idx="4">
                  <c:v> 2017г.</c:v>
                </c:pt>
              </c:strCache>
            </c:strRef>
          </c:cat>
          <c:val>
            <c:numRef>
              <c:f>'[Диаграммы для брошюры.xlsx]Лист1'!$D$4:$D$8</c:f>
              <c:numCache>
                <c:formatCode>0</c:formatCode>
                <c:ptCount val="5"/>
                <c:pt idx="0">
                  <c:v>23197.9</c:v>
                </c:pt>
                <c:pt idx="1">
                  <c:v>24125.9</c:v>
                </c:pt>
                <c:pt idx="2">
                  <c:v>26247</c:v>
                </c:pt>
                <c:pt idx="3">
                  <c:v>26904</c:v>
                </c:pt>
                <c:pt idx="4">
                  <c:v>25708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203008"/>
        <c:axId val="84204544"/>
      </c:barChart>
      <c:catAx>
        <c:axId val="842030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ru-RU"/>
          </a:p>
        </c:txPr>
        <c:crossAx val="84204544"/>
        <c:crosses val="autoZero"/>
        <c:auto val="1"/>
        <c:lblAlgn val="ctr"/>
        <c:lblOffset val="100"/>
        <c:noMultiLvlLbl val="0"/>
      </c:catAx>
      <c:valAx>
        <c:axId val="8420454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84203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20872916191984"/>
          <c:y val="0.46088452858471779"/>
          <c:w val="0.23807112298256877"/>
          <c:h val="0.46971998965289097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ru-RU" sz="2400" dirty="0" smtClean="0">
                <a:solidFill>
                  <a:schemeClr val="bg1"/>
                </a:solidFill>
              </a:rPr>
              <a:t>Отгружено</a:t>
            </a:r>
            <a:r>
              <a:rPr lang="ru-RU" sz="2400" baseline="0" dirty="0" smtClean="0">
                <a:solidFill>
                  <a:schemeClr val="bg1"/>
                </a:solidFill>
              </a:rPr>
              <a:t> продукции, работ и услуг, </a:t>
            </a:r>
            <a:r>
              <a:rPr lang="ru-RU" sz="2400" baseline="0" dirty="0" err="1" smtClean="0">
                <a:solidFill>
                  <a:schemeClr val="bg1"/>
                </a:solidFill>
              </a:rPr>
              <a:t>млрд.руб</a:t>
            </a:r>
            <a:r>
              <a:rPr lang="ru-RU" sz="2400" baseline="0" dirty="0" smtClean="0">
                <a:solidFill>
                  <a:schemeClr val="bg1"/>
                </a:solidFill>
              </a:rPr>
              <a:t>.</a:t>
            </a:r>
            <a:endParaRPr lang="ru-RU" sz="24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1246677100289984"/>
          <c:y val="5.6255932576692257E-4"/>
        </c:manualLayout>
      </c:layout>
      <c:overlay val="0"/>
      <c:spPr>
        <a:solidFill>
          <a:srgbClr val="00B050"/>
        </a:solidFill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116843700136378E-2"/>
          <c:y val="0.1724009832240862"/>
          <c:w val="0.94376631259972721"/>
          <c:h val="0.692263893755394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2400" dirty="0" smtClean="0"/>
                      <a:t>29</a:t>
                    </a:r>
                    <a:r>
                      <a:rPr lang="ru-RU" sz="2400" dirty="0" smtClean="0"/>
                      <a:t>,</a:t>
                    </a:r>
                    <a:r>
                      <a:rPr lang="en-US" sz="2400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21.3</c:v>
                </c:pt>
                <c:pt idx="1">
                  <c:v>25.8</c:v>
                </c:pt>
                <c:pt idx="2">
                  <c:v>26.2</c:v>
                </c:pt>
                <c:pt idx="3">
                  <c:v>31.7</c:v>
                </c:pt>
                <c:pt idx="4">
                  <c:v>29.2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690944"/>
        <c:axId val="100696832"/>
        <c:axId val="0"/>
      </c:bar3DChart>
      <c:catAx>
        <c:axId val="100690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0696832"/>
        <c:crosses val="autoZero"/>
        <c:auto val="1"/>
        <c:lblAlgn val="ctr"/>
        <c:lblOffset val="100"/>
        <c:noMultiLvlLbl val="0"/>
      </c:catAx>
      <c:valAx>
        <c:axId val="1006968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0690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1003893194673429"/>
          <c:y val="2.2515228804364528E-2"/>
        </c:manualLayout>
      </c:layout>
      <c:overlay val="0"/>
      <c:spPr>
        <a:solidFill>
          <a:srgbClr val="FF0000"/>
        </a:solidFill>
      </c:spPr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3582458643075541E-2"/>
          <c:y val="0.27292209849023868"/>
          <c:w val="0.92145555762649967"/>
          <c:h val="0.5961081156467248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ВТП , млрд.руб.</c:v>
                </c:pt>
              </c:strCache>
            </c:strRef>
          </c:tx>
          <c:spPr>
            <a:ln w="127000">
              <a:solidFill>
                <a:srgbClr val="7030A0"/>
              </a:solidFill>
            </a:ln>
          </c:spPr>
          <c:marker>
            <c:symbol val="circle"/>
            <c:size val="23"/>
            <c:spPr>
              <a:solidFill>
                <a:srgbClr val="00B050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0.12380790787614659"/>
                  <c:y val="-8.2555838949336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612106389383995"/>
                  <c:y val="9.0060915217458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5918159584075992"/>
                  <c:y val="-0.12383375842400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906887122422439"/>
                  <c:y val="7.1298224547154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1382027241917727E-2"/>
                  <c:y val="-0.112576144021822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</c:v>
                </c:pt>
                <c:pt idx="1">
                  <c:v>28.1</c:v>
                </c:pt>
                <c:pt idx="2">
                  <c:v>32.200000000000003</c:v>
                </c:pt>
                <c:pt idx="3">
                  <c:v>35.299999999999997</c:v>
                </c:pt>
                <c:pt idx="4">
                  <c:v>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122816"/>
        <c:axId val="101124352"/>
      </c:lineChart>
      <c:catAx>
        <c:axId val="10112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1124352"/>
        <c:crosses val="autoZero"/>
        <c:auto val="1"/>
        <c:lblAlgn val="ctr"/>
        <c:lblOffset val="100"/>
        <c:noMultiLvlLbl val="0"/>
      </c:catAx>
      <c:valAx>
        <c:axId val="101124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122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29388297565831"/>
          <c:y val="2.5929070671185796E-2"/>
          <c:w val="0.81608264830078558"/>
          <c:h val="0.7397863200385141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70C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4"/>
            <c:bubble3D val="0"/>
            <c:spPr>
              <a:solidFill>
                <a:schemeClr val="accent6"/>
              </a:solidFill>
            </c:spPr>
          </c:dPt>
          <c:dPt>
            <c:idx val="5"/>
            <c:bubble3D val="0"/>
            <c:spPr>
              <a:solidFill>
                <a:srgbClr val="FFFF00"/>
              </a:solidFill>
            </c:spPr>
          </c:dPt>
          <c:dPt>
            <c:idx val="6"/>
            <c:bubble3D val="0"/>
            <c:spPr>
              <a:solidFill>
                <a:srgbClr val="00B0F0"/>
              </a:solidFill>
            </c:spPr>
          </c:dPt>
          <c:dPt>
            <c:idx val="7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9.9047280596552795E-2"/>
                  <c:y val="0.131512680761569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7188667071180128E-2"/>
                  <c:y val="-0.145640309991396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7082817008936329E-2"/>
                  <c:y val="-1.3492202416785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2200548467074412E-3"/>
                  <c:y val="-6.05617463692664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527106485632533E-2"/>
                  <c:y val="2.72968798183789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892505258751793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9689836214602251E-2"/>
                  <c:y val="2.72968798183789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7.37488075246002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Производство пищевых продуктов </c:v>
                </c:pt>
                <c:pt idx="1">
                  <c:v>Сельское хозяйство</c:v>
                </c:pt>
                <c:pt idx="2">
                  <c:v>Производство готовых металлических изделий</c:v>
                </c:pt>
                <c:pt idx="3">
                  <c:v>Торговля</c:v>
                </c:pt>
                <c:pt idx="4">
                  <c:v>Производство автомобилей, прицепов и полуприцепов</c:v>
                </c:pt>
                <c:pt idx="5">
                  <c:v>Строительство</c:v>
                </c:pt>
                <c:pt idx="6">
                  <c:v>Добыча нефти и газа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0.47</c:v>
                </c:pt>
                <c:pt idx="1">
                  <c:v>0.23</c:v>
                </c:pt>
                <c:pt idx="2">
                  <c:v>0.08</c:v>
                </c:pt>
                <c:pt idx="3">
                  <c:v>0.06</c:v>
                </c:pt>
                <c:pt idx="4">
                  <c:v>0.05</c:v>
                </c:pt>
                <c:pt idx="5">
                  <c:v>0.03</c:v>
                </c:pt>
                <c:pt idx="6">
                  <c:v>0.02</c:v>
                </c:pt>
                <c:pt idx="7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"/>
          <c:y val="0.62864243285141985"/>
          <c:w val="0.65114838020752519"/>
          <c:h val="0.3469908899011220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9679301169926506E-3"/>
                  <c:y val="-3.206735446903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946550194987751E-2"/>
                  <c:y val="-2.1378096036467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957122466618586E-2"/>
                  <c:y val="-1.0689048018233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8.9679301169926506E-3"/>
                  <c:y val="-1.336131002279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4732750974938755E-3"/>
                  <c:y val="-1.87058340319089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9679301169926506E-3"/>
                  <c:y val="-1.0689048018233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8.5</c:v>
                </c:pt>
                <c:pt idx="1">
                  <c:v>5.4</c:v>
                </c:pt>
                <c:pt idx="2">
                  <c:v>8.1999999999999993</c:v>
                </c:pt>
                <c:pt idx="3">
                  <c:v>10.9</c:v>
                </c:pt>
                <c:pt idx="4">
                  <c:v>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971520"/>
        <c:axId val="106973440"/>
        <c:axId val="0"/>
      </c:bar3DChart>
      <c:catAx>
        <c:axId val="10697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06973440"/>
        <c:crosses val="autoZero"/>
        <c:auto val="1"/>
        <c:lblAlgn val="ctr"/>
        <c:lblOffset val="100"/>
        <c:noMultiLvlLbl val="0"/>
      </c:catAx>
      <c:valAx>
        <c:axId val="106973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971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940868639117075E-4"/>
          <c:y val="2.9717195258352404E-2"/>
          <c:w val="0.93502940924826994"/>
          <c:h val="0.715210212107456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3468778462325854E-2"/>
                  <c:y val="-3.0317710157683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2800" b="1" i="0" u="none" strike="noStrike" kern="1200" baseline="0">
                    <a:solidFill>
                      <a:srgbClr val="00206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2299406068546662E-2"/>
                  <c:y val="-2.72407623201566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2800" b="1" i="0" u="none" strike="noStrike" kern="1200" baseline="0">
                    <a:solidFill>
                      <a:srgbClr val="00206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17.7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897882181296091E-2"/>
                  <c:y val="-3.5170482272178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2800" b="1" i="0" u="none" strike="noStrike" kern="1200" baseline="0">
                    <a:solidFill>
                      <a:srgbClr val="00206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19.5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133046306207315E-2"/>
                  <c:y val="-3.6646054313625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2800" b="1" i="0" u="none" strike="noStrike" kern="1200" baseline="0">
                    <a:solidFill>
                      <a:srgbClr val="00206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21.5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409746187966713E-2"/>
                  <c:y val="-5.0050932779240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308672"/>
        <c:axId val="119310208"/>
        <c:axId val="0"/>
      </c:bar3DChart>
      <c:catAx>
        <c:axId val="119308672"/>
        <c:scaling>
          <c:orientation val="minMax"/>
        </c:scaling>
        <c:delete val="1"/>
        <c:axPos val="b"/>
        <c:majorTickMark val="out"/>
        <c:minorTickMark val="none"/>
        <c:tickLblPos val="nextTo"/>
        <c:crossAx val="119310208"/>
        <c:crosses val="autoZero"/>
        <c:auto val="1"/>
        <c:lblAlgn val="ctr"/>
        <c:lblOffset val="100"/>
        <c:noMultiLvlLbl val="0"/>
      </c:catAx>
      <c:valAx>
        <c:axId val="11931020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19308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75291146615749649"/>
          <c:w val="0.83832295278156588"/>
          <c:h val="0.24708853670913442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Ввод в эксплуатацию жилых домов, кв.м.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100" dirty="0" smtClean="0">
                        <a:solidFill>
                          <a:schemeClr val="bg1"/>
                        </a:solidFill>
                      </a:rPr>
                      <a:t>80,1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1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81.5</c:v>
                </c:pt>
                <c:pt idx="1">
                  <c:v>58.6</c:v>
                </c:pt>
                <c:pt idx="2">
                  <c:v>79</c:v>
                </c:pt>
                <c:pt idx="3">
                  <c:v>80.099999999999994</c:v>
                </c:pt>
                <c:pt idx="4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692544"/>
        <c:axId val="99744384"/>
      </c:barChart>
      <c:catAx>
        <c:axId val="996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b="1"/>
            </a:pPr>
            <a:endParaRPr lang="ru-RU"/>
          </a:p>
        </c:txPr>
        <c:crossAx val="99744384"/>
        <c:crosses val="autoZero"/>
        <c:auto val="1"/>
        <c:lblAlgn val="ctr"/>
        <c:lblOffset val="100"/>
        <c:noMultiLvlLbl val="0"/>
      </c:catAx>
      <c:valAx>
        <c:axId val="99744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969254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099886508300087E-2"/>
          <c:y val="5.5602056440266397E-2"/>
          <c:w val="0.95980022698339984"/>
          <c:h val="0.9203616959542638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Обеспеченность общей площадью на 1 жителя, кв.м.</c:v>
                </c:pt>
              </c:strCache>
            </c:strRef>
          </c:tx>
          <c:spPr>
            <a:ln w="88900" cap="flat" cmpd="sng">
              <a:solidFill>
                <a:srgbClr val="FF0000"/>
              </a:solidFill>
              <a:bevel/>
            </a:ln>
          </c:spPr>
          <c:marker>
            <c:symbol val="circle"/>
            <c:size val="13"/>
            <c:spPr>
              <a:solidFill>
                <a:schemeClr val="accent2">
                  <a:lumMod val="40000"/>
                  <a:lumOff val="60000"/>
                </a:schemeClr>
              </a:solidFill>
              <a:ln w="28575" cap="rnd">
                <a:solidFill>
                  <a:srgbClr val="FF0000"/>
                </a:solidFill>
                <a:round/>
              </a:ln>
            </c:spPr>
          </c:marker>
          <c:dLbls>
            <c:dLbl>
              <c:idx val="0"/>
              <c:layout>
                <c:manualLayout>
                  <c:x val="-5.4817872295363876E-2"/>
                  <c:y val="-0.128581248057211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6645134705209307E-2"/>
                  <c:y val="-0.14180673648565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0299659524900261E-2"/>
                  <c:y val="0.122282733073910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116334747567295E-2"/>
                  <c:y val="0.14040238429300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02703542644564E-2"/>
                  <c:y val="0.10614938047687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2013г.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29.9</c:v>
                </c:pt>
                <c:pt idx="1">
                  <c:v>30.7</c:v>
                </c:pt>
                <c:pt idx="2">
                  <c:v>32.1</c:v>
                </c:pt>
                <c:pt idx="3">
                  <c:v>32.6</c:v>
                </c:pt>
                <c:pt idx="4">
                  <c:v>33.200000000000003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951424"/>
        <c:axId val="88994176"/>
      </c:lineChart>
      <c:catAx>
        <c:axId val="88951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994176"/>
        <c:crosses val="autoZero"/>
        <c:auto val="1"/>
        <c:lblAlgn val="ctr"/>
        <c:lblOffset val="100"/>
        <c:noMultiLvlLbl val="0"/>
      </c:catAx>
      <c:valAx>
        <c:axId val="88994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89514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9633304404076497E-2"/>
          <c:y val="3.3377154281179272E-3"/>
          <c:w val="0.94295775944824156"/>
          <c:h val="0.11485982112515135"/>
        </c:manualLayout>
      </c:layout>
      <c:overlay val="0"/>
      <c:txPr>
        <a:bodyPr/>
        <a:lstStyle/>
        <a:p>
          <a:pPr>
            <a:defRPr sz="20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7290B2-4E71-46B9-91C2-8E9E62392C2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16C0E8-5F0E-4C38-B9CC-2EF22343D40F}">
      <dgm:prSet phldrT="[Текст]" custT="1"/>
      <dgm:spPr>
        <a:noFill/>
      </dgm:spPr>
      <dgm:t>
        <a:bodyPr anchor="b"/>
        <a:lstStyle/>
        <a:p>
          <a:r>
            <a:rPr lang="ru-RU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Педагогический коллектив района – </a:t>
          </a:r>
          <a:r>
            <a:rPr lang="ru-RU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583</a:t>
          </a:r>
          <a:r>
            <a:rPr lang="ru-RU" sz="2800" b="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человека</a:t>
          </a:r>
          <a:endParaRPr lang="ru-RU" sz="3600" b="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55A7653-67AF-4ABC-9820-2E9972EB8E6E}" type="parTrans" cxnId="{244C6C33-8B0F-43BB-A618-5D57EB24C7D3}">
      <dgm:prSet/>
      <dgm:spPr/>
      <dgm:t>
        <a:bodyPr/>
        <a:lstStyle/>
        <a:p>
          <a:endParaRPr lang="ru-RU"/>
        </a:p>
      </dgm:t>
    </dgm:pt>
    <dgm:pt modelId="{0B1DAA00-AEB3-4DBA-8D4A-729E04A4225C}" type="sibTrans" cxnId="{244C6C33-8B0F-43BB-A618-5D57EB24C7D3}">
      <dgm:prSet/>
      <dgm:spPr/>
      <dgm:t>
        <a:bodyPr/>
        <a:lstStyle/>
        <a:p>
          <a:endParaRPr lang="ru-RU"/>
        </a:p>
      </dgm:t>
    </dgm:pt>
    <dgm:pt modelId="{94A18A66-88F4-424D-A190-079B7FC8A4C9}">
      <dgm:prSet phldrT="[Текст]" custT="1"/>
      <dgm:spPr>
        <a:noFill/>
      </dgm:spPr>
      <dgm:t>
        <a:bodyPr anchor="t"/>
        <a:lstStyle/>
        <a:p>
          <a:pPr algn="ctr">
            <a:spcBef>
              <a:spcPts val="0"/>
            </a:spcBef>
            <a:spcAft>
              <a:spcPts val="0"/>
            </a:spcAft>
          </a:pPr>
          <a:endParaRPr lang="ru-RU" sz="2400" dirty="0" smtClean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Имеют высшую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и первую квалификационную категорию–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398</a:t>
          </a:r>
          <a:r>
            <a:rPr lang="ru-RU" sz="3200" b="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человек (68%)</a:t>
          </a:r>
        </a:p>
        <a:p>
          <a:pPr algn="ctr">
            <a:spcBef>
              <a:spcPts val="0"/>
            </a:spcBef>
            <a:spcAft>
              <a:spcPts val="0"/>
            </a:spcAft>
          </a:pPr>
          <a:endParaRPr lang="ru-RU" sz="24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D364686A-776D-44BE-BF20-4AD6254375B5}" type="parTrans" cxnId="{74D4878C-5917-4715-A7A2-822E22AF134C}">
      <dgm:prSet/>
      <dgm:spPr/>
      <dgm:t>
        <a:bodyPr/>
        <a:lstStyle/>
        <a:p>
          <a:endParaRPr lang="ru-RU"/>
        </a:p>
      </dgm:t>
    </dgm:pt>
    <dgm:pt modelId="{55BFF0D1-065F-4188-96E9-64E2F04AC859}" type="sibTrans" cxnId="{74D4878C-5917-4715-A7A2-822E22AF134C}">
      <dgm:prSet/>
      <dgm:spPr/>
      <dgm:t>
        <a:bodyPr/>
        <a:lstStyle/>
        <a:p>
          <a:endParaRPr lang="ru-RU"/>
        </a:p>
      </dgm:t>
    </dgm:pt>
    <dgm:pt modelId="{BC179D3C-A4CE-4EB3-BC6B-044D81CE4EAB}">
      <dgm:prSet phldrT="[Текст]" custT="1"/>
      <dgm:spPr>
        <a:noFill/>
      </dgm:spPr>
      <dgm:t>
        <a:bodyPr anchor="t"/>
        <a:lstStyle/>
        <a:p>
          <a:r>
            <a:rPr lang="ru-RU" sz="2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Возраст до 35 лет </a:t>
          </a:r>
          <a:r>
            <a:rPr lang="ru-RU" sz="3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– </a:t>
          </a:r>
        </a:p>
        <a:p>
          <a:r>
            <a:rPr lang="ru-RU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81</a:t>
          </a:r>
          <a:r>
            <a:rPr lang="en-US" sz="3200" b="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человек</a:t>
          </a: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7CF051-F27B-4C67-9F2D-A6B61F1B84EC}" type="parTrans" cxnId="{9FBF530C-71AF-4104-B128-0FB2AE645962}">
      <dgm:prSet/>
      <dgm:spPr/>
      <dgm:t>
        <a:bodyPr/>
        <a:lstStyle/>
        <a:p>
          <a:endParaRPr lang="ru-RU"/>
        </a:p>
      </dgm:t>
    </dgm:pt>
    <dgm:pt modelId="{C48FEE67-1FDA-4C56-9AA1-D8C101358C53}" type="sibTrans" cxnId="{9FBF530C-71AF-4104-B128-0FB2AE645962}">
      <dgm:prSet/>
      <dgm:spPr/>
      <dgm:t>
        <a:bodyPr/>
        <a:lstStyle/>
        <a:p>
          <a:endParaRPr lang="ru-RU"/>
        </a:p>
      </dgm:t>
    </dgm:pt>
    <dgm:pt modelId="{E5BC225A-3EE2-43E2-B34A-54C36136A6F9}">
      <dgm:prSet phldrT="[Текст]" custT="1"/>
      <dgm:spPr>
        <a:noFill/>
      </dgm:spPr>
      <dgm:t>
        <a:bodyPr anchor="t"/>
        <a:lstStyle/>
        <a:p>
          <a:r>
            <a:rPr lang="ru-RU" sz="3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Молодые специалисты– </a:t>
          </a:r>
        </a:p>
        <a:p>
          <a:r>
            <a:rPr lang="ru-RU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10</a:t>
          </a:r>
          <a:r>
            <a:rPr lang="ru-RU" sz="3200" b="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человек</a:t>
          </a:r>
          <a:endParaRPr lang="ru-RU" sz="3200" b="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A00C40-BD70-4E0F-B146-79B776EB26F8}" type="parTrans" cxnId="{513DB2F5-47C2-4DDA-9D72-117394143287}">
      <dgm:prSet/>
      <dgm:spPr/>
      <dgm:t>
        <a:bodyPr/>
        <a:lstStyle/>
        <a:p>
          <a:endParaRPr lang="ru-RU"/>
        </a:p>
      </dgm:t>
    </dgm:pt>
    <dgm:pt modelId="{97B5BCCC-DE10-49F5-B9AE-509F7DCDF01A}" type="sibTrans" cxnId="{513DB2F5-47C2-4DDA-9D72-117394143287}">
      <dgm:prSet/>
      <dgm:spPr/>
      <dgm:t>
        <a:bodyPr/>
        <a:lstStyle/>
        <a:p>
          <a:endParaRPr lang="ru-RU"/>
        </a:p>
      </dgm:t>
    </dgm:pt>
    <dgm:pt modelId="{15311F7D-41FD-4ECD-94F2-C502B77B2386}">
      <dgm:prSet phldrT="[Текст]"/>
      <dgm:spPr>
        <a:noFill/>
        <a:ln>
          <a:noFill/>
        </a:ln>
      </dgm:spPr>
      <dgm:t>
        <a:bodyPr/>
        <a:lstStyle/>
        <a:p>
          <a:endParaRPr lang="ru-RU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034E605-7E7C-4FF5-9E6A-668E78A30E8E}" type="sibTrans" cxnId="{2C60723C-8C59-48B9-AC3F-3B1A1E54367C}">
      <dgm:prSet/>
      <dgm:spPr/>
      <dgm:t>
        <a:bodyPr/>
        <a:lstStyle/>
        <a:p>
          <a:endParaRPr lang="ru-RU"/>
        </a:p>
      </dgm:t>
    </dgm:pt>
    <dgm:pt modelId="{F59F1881-00B8-46D2-A978-5B4496EB9D98}" type="parTrans" cxnId="{2C60723C-8C59-48B9-AC3F-3B1A1E54367C}">
      <dgm:prSet/>
      <dgm:spPr/>
      <dgm:t>
        <a:bodyPr/>
        <a:lstStyle/>
        <a:p>
          <a:endParaRPr lang="ru-RU"/>
        </a:p>
      </dgm:t>
    </dgm:pt>
    <dgm:pt modelId="{6A5776F0-FE65-42B8-8A28-123DEE046EA1}" type="pres">
      <dgm:prSet presAssocID="{357290B2-4E71-46B9-91C2-8E9E62392C23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7059BB-AB2F-408B-9EFD-62C469192824}" type="pres">
      <dgm:prSet presAssocID="{357290B2-4E71-46B9-91C2-8E9E62392C23}" presName="matrix" presStyleCnt="0"/>
      <dgm:spPr/>
    </dgm:pt>
    <dgm:pt modelId="{2FA0D36A-92D5-4A23-9AFB-0A4E3BECAC2F}" type="pres">
      <dgm:prSet presAssocID="{357290B2-4E71-46B9-91C2-8E9E62392C23}" presName="tile1" presStyleLbl="node1" presStyleIdx="0" presStyleCnt="4"/>
      <dgm:spPr/>
      <dgm:t>
        <a:bodyPr/>
        <a:lstStyle/>
        <a:p>
          <a:endParaRPr lang="ru-RU"/>
        </a:p>
      </dgm:t>
    </dgm:pt>
    <dgm:pt modelId="{BCCB3490-0880-43A7-9F5E-C03A845FA0CB}" type="pres">
      <dgm:prSet presAssocID="{357290B2-4E71-46B9-91C2-8E9E62392C2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AF493-B791-47BB-A18B-E62407F807DB}" type="pres">
      <dgm:prSet presAssocID="{357290B2-4E71-46B9-91C2-8E9E62392C23}" presName="tile2" presStyleLbl="node1" presStyleIdx="1" presStyleCnt="4"/>
      <dgm:spPr/>
      <dgm:t>
        <a:bodyPr/>
        <a:lstStyle/>
        <a:p>
          <a:endParaRPr lang="ru-RU"/>
        </a:p>
      </dgm:t>
    </dgm:pt>
    <dgm:pt modelId="{E996636F-471E-495E-9533-581836BE9CFB}" type="pres">
      <dgm:prSet presAssocID="{357290B2-4E71-46B9-91C2-8E9E62392C2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6B22B-D6E0-4ED0-8763-5F0C1A445E6E}" type="pres">
      <dgm:prSet presAssocID="{357290B2-4E71-46B9-91C2-8E9E62392C23}" presName="tile3" presStyleLbl="node1" presStyleIdx="2" presStyleCnt="4"/>
      <dgm:spPr/>
      <dgm:t>
        <a:bodyPr/>
        <a:lstStyle/>
        <a:p>
          <a:endParaRPr lang="ru-RU"/>
        </a:p>
      </dgm:t>
    </dgm:pt>
    <dgm:pt modelId="{69450947-229E-4432-9BD1-54BA875446F5}" type="pres">
      <dgm:prSet presAssocID="{357290B2-4E71-46B9-91C2-8E9E62392C2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9C97DA-ECFE-4013-94B6-17DE70BA8ED7}" type="pres">
      <dgm:prSet presAssocID="{357290B2-4E71-46B9-91C2-8E9E62392C23}" presName="tile4" presStyleLbl="node1" presStyleIdx="3" presStyleCnt="4"/>
      <dgm:spPr/>
      <dgm:t>
        <a:bodyPr/>
        <a:lstStyle/>
        <a:p>
          <a:endParaRPr lang="ru-RU"/>
        </a:p>
      </dgm:t>
    </dgm:pt>
    <dgm:pt modelId="{B926C006-BD08-40B2-BC31-8500CAC760D5}" type="pres">
      <dgm:prSet presAssocID="{357290B2-4E71-46B9-91C2-8E9E62392C2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62593D-9D16-460D-80B7-4FCD0F144938}" type="pres">
      <dgm:prSet presAssocID="{357290B2-4E71-46B9-91C2-8E9E62392C23}" presName="centerTile" presStyleLbl="fgShp" presStyleIdx="0" presStyleCnt="1" custScaleX="57575" custScaleY="53007" custLinFactNeighborX="1116" custLinFactNeighborY="67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513DB2F5-47C2-4DDA-9D72-117394143287}" srcId="{15311F7D-41FD-4ECD-94F2-C502B77B2386}" destId="{E5BC225A-3EE2-43E2-B34A-54C36136A6F9}" srcOrd="3" destOrd="0" parTransId="{78A00C40-BD70-4E0F-B146-79B776EB26F8}" sibTransId="{97B5BCCC-DE10-49F5-B9AE-509F7DCDF01A}"/>
    <dgm:cxn modelId="{5D6CDD45-6339-4089-9BA2-FF19ADAF46FD}" type="presOf" srcId="{BC179D3C-A4CE-4EB3-BC6B-044D81CE4EAB}" destId="{2AA6B22B-D6E0-4ED0-8763-5F0C1A445E6E}" srcOrd="0" destOrd="0" presId="urn:microsoft.com/office/officeart/2005/8/layout/matrix1"/>
    <dgm:cxn modelId="{74D4878C-5917-4715-A7A2-822E22AF134C}" srcId="{15311F7D-41FD-4ECD-94F2-C502B77B2386}" destId="{94A18A66-88F4-424D-A190-079B7FC8A4C9}" srcOrd="1" destOrd="0" parTransId="{D364686A-776D-44BE-BF20-4AD6254375B5}" sibTransId="{55BFF0D1-065F-4188-96E9-64E2F04AC859}"/>
    <dgm:cxn modelId="{7FF22CE6-D948-4555-A9C6-9FF49C9245AB}" type="presOf" srcId="{94A18A66-88F4-424D-A190-079B7FC8A4C9}" destId="{E996636F-471E-495E-9533-581836BE9CFB}" srcOrd="1" destOrd="0" presId="urn:microsoft.com/office/officeart/2005/8/layout/matrix1"/>
    <dgm:cxn modelId="{4814C3A5-3FB1-4A88-A545-5D594AAA44D4}" type="presOf" srcId="{DD16C0E8-5F0E-4C38-B9CC-2EF22343D40F}" destId="{BCCB3490-0880-43A7-9F5E-C03A845FA0CB}" srcOrd="1" destOrd="0" presId="urn:microsoft.com/office/officeart/2005/8/layout/matrix1"/>
    <dgm:cxn modelId="{51627726-6DEC-46C7-98D9-596AF2C00B73}" type="presOf" srcId="{15311F7D-41FD-4ECD-94F2-C502B77B2386}" destId="{9662593D-9D16-460D-80B7-4FCD0F144938}" srcOrd="0" destOrd="0" presId="urn:microsoft.com/office/officeart/2005/8/layout/matrix1"/>
    <dgm:cxn modelId="{81FE4A61-8871-4C23-973F-B0CA7B8D34CB}" type="presOf" srcId="{E5BC225A-3EE2-43E2-B34A-54C36136A6F9}" destId="{989C97DA-ECFE-4013-94B6-17DE70BA8ED7}" srcOrd="0" destOrd="0" presId="urn:microsoft.com/office/officeart/2005/8/layout/matrix1"/>
    <dgm:cxn modelId="{F4842DCA-F67E-4B56-8266-945E93E05508}" type="presOf" srcId="{E5BC225A-3EE2-43E2-B34A-54C36136A6F9}" destId="{B926C006-BD08-40B2-BC31-8500CAC760D5}" srcOrd="1" destOrd="0" presId="urn:microsoft.com/office/officeart/2005/8/layout/matrix1"/>
    <dgm:cxn modelId="{244C6C33-8B0F-43BB-A618-5D57EB24C7D3}" srcId="{15311F7D-41FD-4ECD-94F2-C502B77B2386}" destId="{DD16C0E8-5F0E-4C38-B9CC-2EF22343D40F}" srcOrd="0" destOrd="0" parTransId="{A55A7653-67AF-4ABC-9820-2E9972EB8E6E}" sibTransId="{0B1DAA00-AEB3-4DBA-8D4A-729E04A4225C}"/>
    <dgm:cxn modelId="{9FBF530C-71AF-4104-B128-0FB2AE645962}" srcId="{15311F7D-41FD-4ECD-94F2-C502B77B2386}" destId="{BC179D3C-A4CE-4EB3-BC6B-044D81CE4EAB}" srcOrd="2" destOrd="0" parTransId="{237CF051-F27B-4C67-9F2D-A6B61F1B84EC}" sibTransId="{C48FEE67-1FDA-4C56-9AA1-D8C101358C53}"/>
    <dgm:cxn modelId="{9C626F77-B5EB-476B-B7F8-6BAF9751E23B}" type="presOf" srcId="{DD16C0E8-5F0E-4C38-B9CC-2EF22343D40F}" destId="{2FA0D36A-92D5-4A23-9AFB-0A4E3BECAC2F}" srcOrd="0" destOrd="0" presId="urn:microsoft.com/office/officeart/2005/8/layout/matrix1"/>
    <dgm:cxn modelId="{217C85C6-635B-473C-B9C2-B53D10DB1435}" type="presOf" srcId="{357290B2-4E71-46B9-91C2-8E9E62392C23}" destId="{6A5776F0-FE65-42B8-8A28-123DEE046EA1}" srcOrd="0" destOrd="0" presId="urn:microsoft.com/office/officeart/2005/8/layout/matrix1"/>
    <dgm:cxn modelId="{2C60723C-8C59-48B9-AC3F-3B1A1E54367C}" srcId="{357290B2-4E71-46B9-91C2-8E9E62392C23}" destId="{15311F7D-41FD-4ECD-94F2-C502B77B2386}" srcOrd="0" destOrd="0" parTransId="{F59F1881-00B8-46D2-A978-5B4496EB9D98}" sibTransId="{6034E605-7E7C-4FF5-9E6A-668E78A30E8E}"/>
    <dgm:cxn modelId="{8847A8E8-0F24-4A5B-9977-6DA9A9CE33CF}" type="presOf" srcId="{94A18A66-88F4-424D-A190-079B7FC8A4C9}" destId="{C39AF493-B791-47BB-A18B-E62407F807DB}" srcOrd="0" destOrd="0" presId="urn:microsoft.com/office/officeart/2005/8/layout/matrix1"/>
    <dgm:cxn modelId="{F132F0E4-E882-463D-A91B-362BBB0950F2}" type="presOf" srcId="{BC179D3C-A4CE-4EB3-BC6B-044D81CE4EAB}" destId="{69450947-229E-4432-9BD1-54BA875446F5}" srcOrd="1" destOrd="0" presId="urn:microsoft.com/office/officeart/2005/8/layout/matrix1"/>
    <dgm:cxn modelId="{7AFE63F4-CE06-41C7-9DBB-B90C3D6363DB}" type="presParOf" srcId="{6A5776F0-FE65-42B8-8A28-123DEE046EA1}" destId="{2B7059BB-AB2F-408B-9EFD-62C469192824}" srcOrd="0" destOrd="0" presId="urn:microsoft.com/office/officeart/2005/8/layout/matrix1"/>
    <dgm:cxn modelId="{410394FA-BA89-499A-85BF-C416604629D3}" type="presParOf" srcId="{2B7059BB-AB2F-408B-9EFD-62C469192824}" destId="{2FA0D36A-92D5-4A23-9AFB-0A4E3BECAC2F}" srcOrd="0" destOrd="0" presId="urn:microsoft.com/office/officeart/2005/8/layout/matrix1"/>
    <dgm:cxn modelId="{CBDB0C65-17E7-4C5A-84E5-44A9546C6A77}" type="presParOf" srcId="{2B7059BB-AB2F-408B-9EFD-62C469192824}" destId="{BCCB3490-0880-43A7-9F5E-C03A845FA0CB}" srcOrd="1" destOrd="0" presId="urn:microsoft.com/office/officeart/2005/8/layout/matrix1"/>
    <dgm:cxn modelId="{73A42661-E875-4805-A441-A98931BB23BE}" type="presParOf" srcId="{2B7059BB-AB2F-408B-9EFD-62C469192824}" destId="{C39AF493-B791-47BB-A18B-E62407F807DB}" srcOrd="2" destOrd="0" presId="urn:microsoft.com/office/officeart/2005/8/layout/matrix1"/>
    <dgm:cxn modelId="{A872C648-9576-4F89-8949-FCAD518F3898}" type="presParOf" srcId="{2B7059BB-AB2F-408B-9EFD-62C469192824}" destId="{E996636F-471E-495E-9533-581836BE9CFB}" srcOrd="3" destOrd="0" presId="urn:microsoft.com/office/officeart/2005/8/layout/matrix1"/>
    <dgm:cxn modelId="{64CD99E3-F42E-484A-ABEF-865D0308899B}" type="presParOf" srcId="{2B7059BB-AB2F-408B-9EFD-62C469192824}" destId="{2AA6B22B-D6E0-4ED0-8763-5F0C1A445E6E}" srcOrd="4" destOrd="0" presId="urn:microsoft.com/office/officeart/2005/8/layout/matrix1"/>
    <dgm:cxn modelId="{50E858EE-4992-47D1-A1D7-CB9199D1C097}" type="presParOf" srcId="{2B7059BB-AB2F-408B-9EFD-62C469192824}" destId="{69450947-229E-4432-9BD1-54BA875446F5}" srcOrd="5" destOrd="0" presId="urn:microsoft.com/office/officeart/2005/8/layout/matrix1"/>
    <dgm:cxn modelId="{5CD7E12B-5BA8-4B37-ADA9-387A32A0CA08}" type="presParOf" srcId="{2B7059BB-AB2F-408B-9EFD-62C469192824}" destId="{989C97DA-ECFE-4013-94B6-17DE70BA8ED7}" srcOrd="6" destOrd="0" presId="urn:microsoft.com/office/officeart/2005/8/layout/matrix1"/>
    <dgm:cxn modelId="{A22F4736-AA06-45CB-89B4-0E5404A08917}" type="presParOf" srcId="{2B7059BB-AB2F-408B-9EFD-62C469192824}" destId="{B926C006-BD08-40B2-BC31-8500CAC760D5}" srcOrd="7" destOrd="0" presId="urn:microsoft.com/office/officeart/2005/8/layout/matrix1"/>
    <dgm:cxn modelId="{5EDCA134-5768-4564-9698-F1BABB1FEA0D}" type="presParOf" srcId="{6A5776F0-FE65-42B8-8A28-123DEE046EA1}" destId="{9662593D-9D16-460D-80B7-4FCD0F144938}" srcOrd="1" destOrd="0" presId="urn:microsoft.com/office/officeart/2005/8/layout/matrix1"/>
  </dgm:cxnLst>
  <dgm:bg>
    <a:solidFill>
      <a:schemeClr val="accent5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0D36A-92D5-4A23-9AFB-0A4E3BECAC2F}">
      <dsp:nvSpPr>
        <dsp:cNvPr id="0" name=""/>
        <dsp:cNvSpPr/>
      </dsp:nvSpPr>
      <dsp:spPr>
        <a:xfrm rot="16200000">
          <a:off x="623888" y="-623888"/>
          <a:ext cx="2775758" cy="4023536"/>
        </a:xfrm>
        <a:prstGeom prst="round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b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Педагогический коллектив района – </a:t>
          </a:r>
          <a:r>
            <a:rPr lang="ru-RU" sz="32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583</a:t>
          </a:r>
          <a:r>
            <a:rPr lang="ru-RU" sz="2800" b="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человека</a:t>
          </a:r>
          <a:endParaRPr lang="ru-RU" sz="3600" b="0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0" y="0"/>
        <a:ext cx="4023536" cy="2081819"/>
      </dsp:txXfrm>
    </dsp:sp>
    <dsp:sp modelId="{C39AF493-B791-47BB-A18B-E62407F807DB}">
      <dsp:nvSpPr>
        <dsp:cNvPr id="0" name=""/>
        <dsp:cNvSpPr/>
      </dsp:nvSpPr>
      <dsp:spPr>
        <a:xfrm>
          <a:off x="4023536" y="0"/>
          <a:ext cx="4023536" cy="2775758"/>
        </a:xfrm>
        <a:prstGeom prst="round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>
            <a:spcBef>
              <a:spcPct val="0"/>
            </a:spcBef>
            <a:spcAft>
              <a:spcPts val="0"/>
            </a:spcAft>
          </a:pPr>
          <a:endParaRPr lang="ru-RU" sz="2400" kern="1200" dirty="0" smtClean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Имеют высшую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и первую квалификационную категорию–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398</a:t>
          </a:r>
          <a:r>
            <a:rPr lang="ru-RU" sz="3200" b="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человек (68%)</a:t>
          </a:r>
        </a:p>
        <a:p>
          <a:pPr lvl="0" algn="ctr">
            <a:spcBef>
              <a:spcPct val="0"/>
            </a:spcBef>
            <a:spcAft>
              <a:spcPts val="0"/>
            </a:spcAft>
          </a:pPr>
          <a:endParaRPr lang="ru-RU" sz="2400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23536" y="0"/>
        <a:ext cx="4023536" cy="2081819"/>
      </dsp:txXfrm>
    </dsp:sp>
    <dsp:sp modelId="{2AA6B22B-D6E0-4ED0-8763-5F0C1A445E6E}">
      <dsp:nvSpPr>
        <dsp:cNvPr id="0" name=""/>
        <dsp:cNvSpPr/>
      </dsp:nvSpPr>
      <dsp:spPr>
        <a:xfrm rot="10800000">
          <a:off x="0" y="2775758"/>
          <a:ext cx="4023536" cy="2775758"/>
        </a:xfrm>
        <a:prstGeom prst="round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t" anchorCtr="0">
          <a:noAutofit/>
        </a:bodyPr>
        <a:lstStyle/>
        <a:p>
          <a:pPr lvl="0" algn="ctr">
            <a:spcBef>
              <a:spcPct val="0"/>
            </a:spcBef>
          </a:pPr>
          <a:r>
            <a:rPr lang="ru-RU" sz="280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Возраст до 35 лет </a:t>
          </a:r>
          <a:r>
            <a:rPr lang="ru-RU" sz="320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– </a:t>
          </a:r>
        </a:p>
        <a:p>
          <a:pPr lvl="0" algn="ctr">
            <a:spcBef>
              <a:spcPct val="0"/>
            </a:spcBef>
          </a:pPr>
          <a:r>
            <a:rPr lang="ru-RU" sz="32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81</a:t>
          </a:r>
          <a:r>
            <a:rPr lang="en-US" sz="3200" b="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3200" b="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человек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0" y="3469698"/>
        <a:ext cx="4023536" cy="2081819"/>
      </dsp:txXfrm>
    </dsp:sp>
    <dsp:sp modelId="{989C97DA-ECFE-4013-94B6-17DE70BA8ED7}">
      <dsp:nvSpPr>
        <dsp:cNvPr id="0" name=""/>
        <dsp:cNvSpPr/>
      </dsp:nvSpPr>
      <dsp:spPr>
        <a:xfrm rot="5400000">
          <a:off x="4647426" y="2151869"/>
          <a:ext cx="2775758" cy="4023536"/>
        </a:xfrm>
        <a:prstGeom prst="round1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Молодые специалисты–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10</a:t>
          </a:r>
          <a:r>
            <a:rPr lang="ru-RU" sz="3200" b="0" kern="12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человек</a:t>
          </a:r>
          <a:endParaRPr lang="ru-RU" sz="3200" b="0" kern="1200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4023537" y="3469697"/>
        <a:ext cx="4023536" cy="2081819"/>
      </dsp:txXfrm>
    </dsp:sp>
    <dsp:sp modelId="{9662593D-9D16-460D-80B7-4FCD0F144938}">
      <dsp:nvSpPr>
        <dsp:cNvPr id="0" name=""/>
        <dsp:cNvSpPr/>
      </dsp:nvSpPr>
      <dsp:spPr>
        <a:xfrm>
          <a:off x="3355513" y="2417276"/>
          <a:ext cx="1389930" cy="735673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91426" y="2453189"/>
        <a:ext cx="1318104" cy="663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3A4D2-80EC-45F4-8F68-9DA6336504AD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D0584-B03C-4F95-AE18-C6F5A7240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862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DC052-47F0-4B03-9BA2-7634C70FC4D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12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1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0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7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7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5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3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3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D7B12-BE50-4913-B5A9-D4631DC30C6B}" type="datetimeFigureOut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23633-7916-4209-BF15-1278578CF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15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png"/><Relationship Id="rId4" Type="http://schemas.openxmlformats.org/officeDocument/2006/relationships/chart" Target="../charts/chart1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jpeg"/><Relationship Id="rId5" Type="http://schemas.openxmlformats.org/officeDocument/2006/relationships/image" Target="../media/image278.jpeg"/><Relationship Id="rId4" Type="http://schemas.openxmlformats.org/officeDocument/2006/relationships/image" Target="../media/image2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chart" Target="../charts/char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1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9.jpeg"/><Relationship Id="rId10" Type="http://schemas.openxmlformats.org/officeDocument/2006/relationships/image" Target="../media/image43.jpeg"/><Relationship Id="rId4" Type="http://schemas.openxmlformats.org/officeDocument/2006/relationships/image" Target="../media/image2.png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2.pn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2.png"/><Relationship Id="rId9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1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.png"/><Relationship Id="rId7" Type="http://schemas.openxmlformats.org/officeDocument/2006/relationships/image" Target="../media/image1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microsoft.com/office/2007/relationships/hdphoto" Target="../media/hdphoto8.wdp"/><Relationship Id="rId4" Type="http://schemas.openxmlformats.org/officeDocument/2006/relationships/image" Target="../media/image12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g"/><Relationship Id="rId4" Type="http://schemas.openxmlformats.org/officeDocument/2006/relationships/image" Target="../media/image16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7" Type="http://schemas.openxmlformats.org/officeDocument/2006/relationships/image" Target="../media/image2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jpe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700808"/>
            <a:ext cx="8712968" cy="3672407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  <a:r>
              <a:rPr lang="en-US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XIII</a:t>
            </a:r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заседание </a:t>
            </a:r>
            <a:b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Совета </a:t>
            </a:r>
            <a:b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Тукаевского муниципального района</a:t>
            </a:r>
            <a:endParaRPr lang="ru-RU" sz="5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971728"/>
            <a:ext cx="6400800" cy="33759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1</a:t>
            </a:r>
            <a:r>
              <a:rPr lang="en-US" b="1" dirty="0" smtClean="0">
                <a:solidFill>
                  <a:srgbClr val="002060"/>
                </a:solidFill>
              </a:rPr>
              <a:t>5</a:t>
            </a:r>
            <a:r>
              <a:rPr lang="ru-RU" b="1" dirty="0" smtClean="0">
                <a:solidFill>
                  <a:srgbClr val="002060"/>
                </a:solidFill>
              </a:rPr>
              <a:t> февраля 201</a:t>
            </a:r>
            <a:r>
              <a:rPr lang="en-US" b="1" dirty="0">
                <a:solidFill>
                  <a:srgbClr val="002060"/>
                </a:solidFill>
              </a:rPr>
              <a:t>8</a:t>
            </a:r>
            <a:r>
              <a:rPr lang="ru-RU" b="1" dirty="0" smtClean="0">
                <a:solidFill>
                  <a:srgbClr val="002060"/>
                </a:solidFill>
              </a:rPr>
              <a:t>г.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24160" y="5982379"/>
            <a:ext cx="30408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t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ukay.tatar.ru</a:t>
            </a:r>
          </a:p>
          <a:p>
            <a:pPr algn="r"/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e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-mail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Caslon Pro" pitchFamily="18" charset="0"/>
              </a:rPr>
              <a:t>tukay@tatar.ru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64609" y="0"/>
            <a:ext cx="81012" cy="6858000"/>
          </a:xfrm>
          <a:prstGeom prst="rect">
            <a:avLst/>
          </a:prstGeom>
          <a:solidFill>
            <a:srgbClr val="0202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58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20037" y="292296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 АО «</a:t>
            </a:r>
            <a:r>
              <a:rPr lang="ru-RU" sz="3600" b="1" dirty="0" err="1" smtClean="0">
                <a:solidFill>
                  <a:schemeClr val="bg1"/>
                </a:solidFill>
              </a:rPr>
              <a:t>Челныхлебопродукт</a:t>
            </a:r>
            <a:r>
              <a:rPr lang="ru-RU" sz="3600" b="1" dirty="0" smtClean="0">
                <a:solidFill>
                  <a:schemeClr val="bg1"/>
                </a:solidFill>
              </a:rPr>
              <a:t>» 	</a:t>
            </a:r>
          </a:p>
        </p:txBody>
      </p:sp>
      <p:sp>
        <p:nvSpPr>
          <p:cNvPr id="5" name="Овал 4"/>
          <p:cNvSpPr/>
          <p:nvPr/>
        </p:nvSpPr>
        <p:spPr>
          <a:xfrm>
            <a:off x="5929322" y="1214423"/>
            <a:ext cx="3214678" cy="157163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1,52 млрд.рублей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022" y="1216399"/>
            <a:ext cx="5220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Произведено:</a:t>
            </a:r>
          </a:p>
          <a:p>
            <a:pPr indent="174625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комбикормов – 66,6 </a:t>
            </a:r>
            <a:r>
              <a:rPr lang="ru-RU" sz="2400" b="1" dirty="0" err="1" smtClean="0">
                <a:solidFill>
                  <a:srgbClr val="002060"/>
                </a:solidFill>
              </a:rPr>
              <a:t>тыс.тн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indent="174625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муки – 42,4 </a:t>
            </a:r>
            <a:r>
              <a:rPr lang="ru-RU" sz="2400" b="1" dirty="0" err="1" smtClean="0">
                <a:solidFill>
                  <a:srgbClr val="002060"/>
                </a:solidFill>
              </a:rPr>
              <a:t>тыс.тн</a:t>
            </a:r>
            <a:endParaRPr lang="ru-RU" sz="2400" b="1" dirty="0" smtClean="0">
              <a:solidFill>
                <a:srgbClr val="002060"/>
              </a:solidFill>
            </a:endParaRPr>
          </a:p>
        </p:txBody>
      </p:sp>
      <p:pic>
        <p:nvPicPr>
          <p:cNvPr id="4098" name="Picture 2" descr="Z:\orgotdel\orgotdel\3 созыв\12 заседание Отчет Главы за 2016 год\СТЕНДЫ фото\Челныхлебопродукт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8"/>
          <a:stretch/>
        </p:blipFill>
        <p:spPr bwMode="auto">
          <a:xfrm>
            <a:off x="441031" y="2786059"/>
            <a:ext cx="6435225" cy="3855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6598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5" y="305474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Деятельность сельских библиотек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Z:\kult\ФОТОЧКИ\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6" y="1284784"/>
            <a:ext cx="4091947" cy="3068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Z:\kult\ФОТОЧКИ\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91" y="3501008"/>
            <a:ext cx="4283968" cy="32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5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Z:\kult\ФОТОЧКИ\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2673"/>
            <a:ext cx="5004048" cy="3336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Z:\kult\ФОТОЧКИ\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417176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27585" y="305474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Деятельность сельских библиотек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4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190381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Молодежная политика и спорт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48449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48449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150713" y="3562841"/>
            <a:ext cx="2952328" cy="1000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28 </a:t>
            </a:r>
            <a:r>
              <a:rPr lang="ru-RU" sz="2400" b="1" dirty="0" smtClean="0">
                <a:solidFill>
                  <a:srgbClr val="FF0000"/>
                </a:solidFill>
              </a:rPr>
              <a:t>спортивных залов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59335" y="5422486"/>
            <a:ext cx="2952328" cy="114300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Форпост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3429000"/>
            <a:ext cx="2952328" cy="10715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Детско-юношеская спортивная школа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55919" y="1723756"/>
            <a:ext cx="2952328" cy="10715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121 </a:t>
            </a:r>
            <a:r>
              <a:rPr lang="ru-RU" sz="2000" b="1" dirty="0" smtClean="0">
                <a:solidFill>
                  <a:srgbClr val="FF0000"/>
                </a:solidFill>
              </a:rPr>
              <a:t>плоскостное спортивное сооружение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1772816"/>
            <a:ext cx="2952328" cy="100013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Подростковый клуб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Y:\site\ОДМСиТ\Фото мероприятий спорт\мини-футбол 13.08.2015\SAM_67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645024"/>
            <a:ext cx="2907815" cy="16356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Содержимое 3" descr="IMG-20170918-WA0008.jpg"/>
          <p:cNvPicPr>
            <a:picLocks noGrp="1"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204898" y="1556792"/>
            <a:ext cx="2879270" cy="1621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4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47215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Спортивно-массовые мероприятия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Y:\oms\фото 2017\Певренство района настольному теннису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429182" cy="25718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oms\фото 2017\Пенвенство района по хоккею с шайбо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786" y="1340768"/>
            <a:ext cx="3491880" cy="2618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oms\фото 2017\Первенство по биатлону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1" y="4138128"/>
            <a:ext cx="3419872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oms\фото 2017\Первенство района по корэш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08" y="3810733"/>
            <a:ext cx="3868636" cy="29014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4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47215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Участие в республиканских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и всероссийских соревнованиях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Y:\oms\фото 2017\участие в российских соревнованиях\всероссикй турнир по борьбе на поясах рамазанов мухамадее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6766"/>
            <a:ext cx="4680520" cy="3120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Y:\oms\фото 2017\участие в российских соревнованиях\елисеева игры кочевых народ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4953744" cy="3302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8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47215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Спартакиада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среди сельских поселений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Y:\oms\фото 2017\Чемпионат района по баскетбол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5" y="1235481"/>
            <a:ext cx="3517837" cy="2638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oms\фото 2017\Чемпионат района по мини - футбол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0" y="3916773"/>
            <a:ext cx="3779912" cy="2831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Содержимое 4" descr="DSCN0137.JPG"/>
          <p:cNvPicPr>
            <a:picLocks noGrp="1"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004048" y="1241613"/>
            <a:ext cx="3684601" cy="27634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Y:\oms\фото 2017\Чемпионат района по волейболу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800217" cy="2707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5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Лучшее сельское подворье молодой семьи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farrahovaf\Desktop\Подворье 2016\Ст.Абдул Исламовы\20160817_115849.jpg"/>
          <p:cNvPicPr>
            <a:picLocks noGrp="1" noChangeAspect="1" noChangeArrowheads="1"/>
          </p:cNvPicPr>
          <p:nvPr/>
        </p:nvPicPr>
        <p:blipFill>
          <a:blip r:embed="rId4" cstate="print"/>
          <a:srcRect t="9077"/>
          <a:stretch>
            <a:fillRect/>
          </a:stretch>
        </p:blipFill>
        <p:spPr bwMode="auto">
          <a:xfrm>
            <a:off x="6228184" y="1312036"/>
            <a:ext cx="2444043" cy="3245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C:\Users\биюрган\Desktop\фото\Флюра\P10502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48" y="1312036"/>
            <a:ext cx="2793579" cy="2981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orgotdel\orgotdel\3 созыв\12 заседание Отчет Главы за 2016 год\СТЕНДЫ фото\DSCN67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1" y="4221088"/>
            <a:ext cx="4499992" cy="2531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orgotdel\orgotdel\3 созыв\12 заседание Отчет Главы за 2016 год\СТЕНДЫ фото\Азизов Нагим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2903"/>
            <a:ext cx="3253323" cy="2439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9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575" y="100346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Вручение паспортов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юным гражданам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Y:\oms\фото 2017\молодежная политика\торжественное вручение паспорта гражданам, достигшим 14 летнего возраст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42" y="1177564"/>
            <a:ext cx="8482115" cy="565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7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0272" y="243918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День России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Y:\oms\фото 2017\молодежная политика\День Росси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68" y="1172946"/>
            <a:ext cx="8530912" cy="568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0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0272" y="243918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Форум юных граждан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Y:\oms\фото 2017\форум юных граждан\3jCccBHmE2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8" y="1340768"/>
            <a:ext cx="4355892" cy="2902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:\oms\фото 2017\форум юных граждан\4LxZ9K21JE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627160" cy="3083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4250" y="44624"/>
            <a:ext cx="885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ООО «ТМИМ»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(</a:t>
            </a:r>
            <a:r>
              <a:rPr lang="ru-RU" sz="2800" b="1" dirty="0" err="1" smtClean="0">
                <a:solidFill>
                  <a:schemeClr val="bg1"/>
                </a:solidFill>
              </a:rPr>
              <a:t>н.п.Новый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Мусабай</a:t>
            </a:r>
            <a:r>
              <a:rPr lang="ru-RU" sz="28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Овал 4"/>
          <p:cNvSpPr/>
          <p:nvPr/>
        </p:nvSpPr>
        <p:spPr>
          <a:xfrm>
            <a:off x="5244578" y="1519758"/>
            <a:ext cx="3214678" cy="140493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856,2</a:t>
            </a:r>
          </a:p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млн.рублей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0596" y="5069635"/>
            <a:ext cx="3615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</a:rPr>
              <a:t>роизводство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градирен </a:t>
            </a:r>
            <a:r>
              <a:rPr lang="ru-RU" sz="2400" b="1" dirty="0">
                <a:solidFill>
                  <a:srgbClr val="002060"/>
                </a:solidFill>
              </a:rPr>
              <a:t>и изготовление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комплектующих </a:t>
            </a:r>
            <a:r>
              <a:rPr lang="ru-RU" sz="2400" b="1" dirty="0">
                <a:solidFill>
                  <a:srgbClr val="002060"/>
                </a:solidFill>
              </a:rPr>
              <a:t>к ним</a:t>
            </a:r>
          </a:p>
        </p:txBody>
      </p:sp>
      <p:pic>
        <p:nvPicPr>
          <p:cNvPr id="7170" name="Picture 2" descr="C:\Users\Dolgov\Desktop\Новая папка (4)\image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1" y="1282198"/>
            <a:ext cx="4379979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olgov\Desktop\Новая папка (4)\image (14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/>
          <a:stretch/>
        </p:blipFill>
        <p:spPr bwMode="auto">
          <a:xfrm>
            <a:off x="4199451" y="3643086"/>
            <a:ext cx="4688905" cy="3054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0272" y="243918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Сессия здоровья - 2017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Y:\oms\фото 2017\молодежная политика\участие в межрегиональном профилактическом слете «Сессия здоровья – 2017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8023728" cy="534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0272" y="44624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Участие волонтерского отряда Данко в Профилактическом слете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Y:\oms\фото 2017\молодежная политика\участие волонтерского отряда Данко в Профилактическом слет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92" y="1268760"/>
            <a:ext cx="7236296" cy="542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0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Всероссийский конкурс «Доброволец России - 2017»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Y:\site\Галия\Доброволец России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1"/>
          <a:stretch/>
        </p:blipFill>
        <p:spPr bwMode="auto">
          <a:xfrm>
            <a:off x="2484275" y="1195354"/>
            <a:ext cx="4175450" cy="5256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2419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20272" y="274696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Патриотический клуб «Отвага»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Y:\oms\фото 2017\молодежная политика\патриотический клуб Отвага, руководитель В.И.Бело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1" y="1237816"/>
            <a:ext cx="8388424" cy="55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06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274696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Имущественный и земельный налог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829426"/>
              </p:ext>
            </p:extLst>
          </p:nvPr>
        </p:nvGraphicFramePr>
        <p:xfrm>
          <a:off x="251520" y="1628800"/>
          <a:ext cx="8568952" cy="4392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98960"/>
                <a:gridCol w="1628101"/>
                <a:gridCol w="1713790"/>
                <a:gridCol w="1628101"/>
              </a:tblGrid>
              <a:tr h="4543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2015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2016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2017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389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Земельный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налог,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тыс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. </a:t>
                      </a:r>
                      <a:r>
                        <a:rPr lang="ru-RU" sz="2400" b="1" dirty="0" err="1">
                          <a:solidFill>
                            <a:srgbClr val="002060"/>
                          </a:solidFill>
                          <a:effectLst/>
                        </a:rPr>
                        <a:t>руб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57 801,1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60315,0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65 818,5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903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Имущественный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налог, 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тыс. руб.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14  809,3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8 654,8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8 303,1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08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Ввод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жилья, </a:t>
                      </a:r>
                      <a:r>
                        <a:rPr lang="ru-RU" sz="2400" b="1" dirty="0" err="1">
                          <a:solidFill>
                            <a:srgbClr val="002060"/>
                          </a:solidFill>
                          <a:effectLst/>
                        </a:rPr>
                        <a:t>кв.м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79 067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>
                          <a:solidFill>
                            <a:srgbClr val="002060"/>
                          </a:solidFill>
                          <a:effectLst/>
                        </a:rPr>
                        <a:t>80 133</a:t>
                      </a:r>
                      <a:endParaRPr lang="ru-RU" sz="24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71875" algn="l"/>
                        </a:tabLs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</a:rPr>
                        <a:t>81 017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59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116632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Задачи в сфере имущественных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 земельных  отношений на 2018 год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496" y="1266533"/>
            <a:ext cx="89685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3200" dirty="0" smtClean="0"/>
              <a:t>Проведение </a:t>
            </a:r>
            <a:r>
              <a:rPr lang="ru-RU" sz="3200" dirty="0"/>
              <a:t>инвентаризации земельных участков </a:t>
            </a:r>
            <a:r>
              <a:rPr lang="ru-RU" sz="3200" dirty="0" smtClean="0"/>
              <a:t>и имущества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ru-RU" sz="3200" dirty="0" smtClean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3200" dirty="0"/>
              <a:t>В</a:t>
            </a:r>
            <a:r>
              <a:rPr lang="ru-RU" sz="3200" dirty="0" smtClean="0"/>
              <a:t>недрение </a:t>
            </a:r>
            <a:r>
              <a:rPr lang="ru-RU" sz="3200" dirty="0"/>
              <a:t>программного продукта для </a:t>
            </a:r>
            <a:r>
              <a:rPr lang="ru-RU" sz="3200" dirty="0" smtClean="0"/>
              <a:t>учета </a:t>
            </a:r>
            <a:r>
              <a:rPr lang="ru-RU" sz="3200" dirty="0"/>
              <a:t>муниципального </a:t>
            </a:r>
            <a:r>
              <a:rPr lang="ru-RU" sz="3200" dirty="0" smtClean="0"/>
              <a:t>имущества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ru-RU" sz="3200" dirty="0"/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ru-RU" sz="3200" dirty="0"/>
              <a:t>А</a:t>
            </a:r>
            <a:r>
              <a:rPr lang="ru-RU" sz="3200" dirty="0" smtClean="0"/>
              <a:t>ктивизация </a:t>
            </a:r>
            <a:r>
              <a:rPr lang="ru-RU" sz="3200" dirty="0"/>
              <a:t>работы по выявлению и взысканию задолженности по арендной </a:t>
            </a:r>
            <a:r>
              <a:rPr lang="ru-RU" sz="3200" dirty="0" smtClean="0"/>
              <a:t>плате, имущественным и земельным налогам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5633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tat-map.ru/Obzorn/shemat/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395421" y="879067"/>
            <a:ext cx="8569189" cy="338437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 итогах социально-экономического развития Тукаевского муниципального района за 2017 год и задачах на 2018 год</a:t>
            </a:r>
            <a:endParaRPr lang="ru-RU" sz="3200" b="1" i="1" dirty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730" y="4293096"/>
            <a:ext cx="8751879" cy="17526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44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Камаев</a:t>
            </a:r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Фаил Мисбахович</a:t>
            </a:r>
          </a:p>
          <a:p>
            <a:pPr algn="l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Исполнительного комитета района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512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59138802"/>
              </p:ext>
            </p:extLst>
          </p:nvPr>
        </p:nvGraphicFramePr>
        <p:xfrm>
          <a:off x="251519" y="1040504"/>
          <a:ext cx="8886147" cy="5719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8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91231" y="190381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Бюджет района, </a:t>
            </a:r>
            <a:r>
              <a:rPr lang="ru-RU" sz="3600" b="1" dirty="0" err="1" smtClean="0">
                <a:solidFill>
                  <a:schemeClr val="bg1"/>
                </a:solidFill>
              </a:rPr>
              <a:t>млн.руб</a:t>
            </a:r>
            <a:r>
              <a:rPr lang="ru-RU" sz="3600" b="1" dirty="0" smtClean="0">
                <a:solidFill>
                  <a:schemeClr val="bg1"/>
                </a:solidFill>
              </a:rPr>
              <a:t>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91231" y="-36965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Собрания граждан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 сельских поселениях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Y:\sprav\Для ГИЗАТУЛЛИНОЙ\Отчет Главы района 2016 год\ФОТО для презентации\схо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3" y="4088057"/>
            <a:ext cx="3626768" cy="2417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tukai-rt.ru/media/k2/items/cache/8a1b56f15818c19cc3ca66dd0227e28a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35119"/>
            <a:ext cx="4166922" cy="2217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F:\Сход фотки\IMG 0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574" y="1305027"/>
            <a:ext cx="3840887" cy="2560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7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47592644"/>
              </p:ext>
            </p:extLst>
          </p:nvPr>
        </p:nvGraphicFramePr>
        <p:xfrm>
          <a:off x="264558" y="1184848"/>
          <a:ext cx="8483905" cy="526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390" name="Picture 6" descr="http://im5-tub-ru.yandex.net/i?id=470524695-62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031" y="1184848"/>
            <a:ext cx="1462999" cy="102069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0603" y="-15481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Обращения граждан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по категориям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2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496" y="-27384"/>
            <a:ext cx="885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      </a:t>
            </a:r>
            <a:r>
              <a:rPr lang="ru-RU" sz="3600" b="1" dirty="0" smtClean="0">
                <a:solidFill>
                  <a:schemeClr val="bg1"/>
                </a:solidFill>
              </a:rPr>
              <a:t>ПО «</a:t>
            </a:r>
            <a:r>
              <a:rPr lang="ru-RU" sz="3600" b="1" dirty="0" err="1" smtClean="0">
                <a:solidFill>
                  <a:schemeClr val="bg1"/>
                </a:solidFill>
              </a:rPr>
              <a:t>ПластиК</a:t>
            </a:r>
            <a:r>
              <a:rPr lang="ru-RU" sz="3600" b="1" dirty="0" smtClean="0">
                <a:solidFill>
                  <a:schemeClr val="bg1"/>
                </a:solidFill>
              </a:rPr>
              <a:t>»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</a:rPr>
              <a:t>     </a:t>
            </a:r>
            <a:r>
              <a:rPr lang="ru-RU" sz="2800" b="1" dirty="0" smtClean="0">
                <a:solidFill>
                  <a:schemeClr val="bg1"/>
                </a:solidFill>
              </a:rPr>
              <a:t>(</a:t>
            </a:r>
            <a:r>
              <a:rPr lang="ru-RU" sz="2800" b="1" dirty="0" err="1" smtClean="0">
                <a:solidFill>
                  <a:schemeClr val="bg1"/>
                </a:solidFill>
              </a:rPr>
              <a:t>н.п.Ильбухтино</a:t>
            </a:r>
            <a:r>
              <a:rPr lang="ru-RU" sz="2800" b="1" dirty="0" smtClean="0">
                <a:solidFill>
                  <a:schemeClr val="bg1"/>
                </a:solidFill>
              </a:rPr>
              <a:t>)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435984" y="1317037"/>
            <a:ext cx="3240360" cy="129614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131,5</a:t>
            </a:r>
          </a:p>
          <a:p>
            <a:pPr algn="ctr"/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млн.рублей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4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3" y="1268760"/>
            <a:ext cx="3899925" cy="2924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814" y="5600119"/>
            <a:ext cx="5437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Произведено оконных </a:t>
            </a:r>
            <a:r>
              <a:rPr lang="ru-RU" sz="2400" b="1" dirty="0">
                <a:solidFill>
                  <a:srgbClr val="002060"/>
                </a:solidFill>
              </a:rPr>
              <a:t>конструкций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из </a:t>
            </a:r>
            <a:r>
              <a:rPr lang="ru-RU" sz="2400" b="1" dirty="0">
                <a:solidFill>
                  <a:srgbClr val="002060"/>
                </a:solidFill>
              </a:rPr>
              <a:t>пластика – </a:t>
            </a:r>
            <a:r>
              <a:rPr lang="ru-RU" sz="2400" b="1" dirty="0" smtClean="0">
                <a:solidFill>
                  <a:srgbClr val="002060"/>
                </a:solidFill>
              </a:rPr>
              <a:t>25,2 тыс. </a:t>
            </a:r>
            <a:r>
              <a:rPr lang="ru-RU" sz="2400" b="1" dirty="0" err="1">
                <a:solidFill>
                  <a:srgbClr val="002060"/>
                </a:solidFill>
              </a:rPr>
              <a:t>кв.м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8194" name="Picture 2" descr="C:\Users\Dolgov\Desktop\Новая папка (4)\fasad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52" y="4322125"/>
            <a:ext cx="3398444" cy="2388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olgov\Desktop\Новая папка (4)\IMG_16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019255"/>
            <a:ext cx="3456384" cy="2295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75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918653991"/>
              </p:ext>
            </p:extLst>
          </p:nvPr>
        </p:nvGraphicFramePr>
        <p:xfrm>
          <a:off x="0" y="857232"/>
          <a:ext cx="9144000" cy="600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190381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Тематика обращений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0603" y="139279"/>
            <a:ext cx="741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Народный контроль</a:t>
            </a:r>
            <a:endParaRPr lang="ru-RU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18577792"/>
              </p:ext>
            </p:extLst>
          </p:nvPr>
        </p:nvGraphicFramePr>
        <p:xfrm>
          <a:off x="3012247" y="1268760"/>
          <a:ext cx="609600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4" t="8522" r="10473" b="2092"/>
          <a:stretch/>
        </p:blipFill>
        <p:spPr bwMode="auto">
          <a:xfrm>
            <a:off x="119630" y="1988840"/>
            <a:ext cx="3860800" cy="3269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2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3419" y="151585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Тестирование на знания законов,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регламентирующих антикоррупционную деятельность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C:\Users\GATIYA~1\AppData\Local\Temp\IMG_06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81113"/>
            <a:ext cx="4320480" cy="2939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GATIYA~1\AppData\Local\Temp\2017-12-06-PHOTO-0000008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936" y="3284984"/>
            <a:ext cx="4860305" cy="3375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523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575" y="274696"/>
            <a:ext cx="7298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Акция </a:t>
            </a:r>
            <a:r>
              <a:rPr lang="ru-RU" sz="3200" b="1" dirty="0">
                <a:solidFill>
                  <a:schemeClr val="bg1"/>
                </a:solidFill>
              </a:rPr>
              <a:t>«Нет коррупции!»</a:t>
            </a:r>
          </a:p>
        </p:txBody>
      </p:sp>
      <p:pic>
        <p:nvPicPr>
          <p:cNvPr id="9" name="Рисунок 8" descr="C:\Users\GATIYA~1\AppData\Local\Temp\Rar$DI04.722\IMG 04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507" y="1245371"/>
            <a:ext cx="4320479" cy="3047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GATIYA~1\AppData\Local\Temp\Rar$DI04.596\IMG 0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717032"/>
            <a:ext cx="4354919" cy="2951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6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120808"/>
            <a:ext cx="74888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</a:rPr>
              <a:t>Опрос учащихся общеобразовательных школ, </a:t>
            </a:r>
            <a:endParaRPr lang="ru-RU" sz="2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на </a:t>
            </a:r>
            <a:r>
              <a:rPr lang="ru-RU" sz="2600" b="1" dirty="0">
                <a:solidFill>
                  <a:schemeClr val="bg1"/>
                </a:solidFill>
              </a:rPr>
              <a:t>предмет сбора денежных средств в школах</a:t>
            </a:r>
          </a:p>
        </p:txBody>
      </p:sp>
      <p:pic>
        <p:nvPicPr>
          <p:cNvPr id="8" name="Рисунок 7" descr="C:\Users\GATIYA~1\AppData\Local\Temp\IMG_136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7053" y="1200784"/>
            <a:ext cx="6822512" cy="518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25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120808"/>
            <a:ext cx="74888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Мероприятия проведенные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отделом культуры </a:t>
            </a:r>
            <a:endParaRPr lang="ru-RU" sz="2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IMG-20171219-WA004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568" y="1239078"/>
            <a:ext cx="3476882" cy="2543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PC\AppData\Local\Microsoft\Windows\Temporary Internet Files\Content.Word\P71129-1846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028" y="3774570"/>
            <a:ext cx="3852299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https://pp.userapi.com/c824204/v824204013/4e5f8/-JdBIddvCIg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9" y="4024475"/>
            <a:ext cx="3384376" cy="2500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664" y="1267325"/>
            <a:ext cx="3439025" cy="2553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0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9" y="151585"/>
            <a:ext cx="729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Информационные </a:t>
            </a:r>
            <a:r>
              <a:rPr lang="ru-RU" sz="2400" b="1" dirty="0">
                <a:solidFill>
                  <a:schemeClr val="bg1"/>
                </a:solidFill>
              </a:rPr>
              <a:t>буклеты, листовки, годовые </a:t>
            </a:r>
            <a:r>
              <a:rPr lang="ru-RU" sz="2400" b="1" dirty="0" smtClean="0">
                <a:solidFill>
                  <a:schemeClr val="bg1"/>
                </a:solidFill>
              </a:rPr>
              <a:t>календари </a:t>
            </a:r>
            <a:r>
              <a:rPr lang="ru-RU" sz="2400" b="1" dirty="0">
                <a:solidFill>
                  <a:schemeClr val="bg1"/>
                </a:solidFill>
              </a:rPr>
              <a:t>с антикоррупционной эмблемой</a:t>
            </a:r>
          </a:p>
        </p:txBody>
      </p:sp>
      <p:pic>
        <p:nvPicPr>
          <p:cNvPr id="8" name="Рисунок 7" descr="C:\Users\GATIYA~1\AppData\Local\Temp\IMG_1373-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1090" y="1340768"/>
            <a:ext cx="706182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425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2146" y="149247"/>
            <a:ext cx="729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Стенды антикоррупционной направленности, «Народная почта»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G:\Рисунок1.jpg"/>
          <p:cNvPicPr/>
          <p:nvPr/>
        </p:nvPicPr>
        <p:blipFill rotWithShape="1">
          <a:blip r:embed="rId4"/>
          <a:srcRect l="7515" t="9837" r="7723" b="9978"/>
          <a:stretch/>
        </p:blipFill>
        <p:spPr bwMode="auto">
          <a:xfrm>
            <a:off x="899984" y="1268760"/>
            <a:ext cx="7272416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2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9" y="262389"/>
            <a:ext cx="7298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</a:rPr>
              <a:t>Информационные ресурсы района</a:t>
            </a:r>
            <a:endParaRPr lang="ru-RU" sz="34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C:\Users\Dolgov\Desktop\Новая папка (4)\i_(1)_1450471433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23105"/>
            <a:ext cx="3419289" cy="22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olgov\Desktop\Новая папка (4)\i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639555"/>
            <a:ext cx="4259574" cy="15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olgov\Desktop\Новая папка (4)\21076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96132"/>
            <a:ext cx="4286651" cy="15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2" t="12065" r="7308" b="1938"/>
          <a:stretch/>
        </p:blipFill>
        <p:spPr bwMode="auto">
          <a:xfrm>
            <a:off x="441030" y="1423104"/>
            <a:ext cx="3914945" cy="263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9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9" y="262389"/>
            <a:ext cx="7298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bg1"/>
                </a:solidFill>
              </a:rPr>
              <a:t>Противодействие коррупции </a:t>
            </a:r>
            <a:endParaRPr lang="ru-RU" sz="34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C:\Users\GATIYA~1\AppData\Local\Temp\134в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494" y="3789040"/>
            <a:ext cx="3459612" cy="2732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GATIYA~1\AppData\Local\Temp\IMG_105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776" y="1375281"/>
            <a:ext cx="4411714" cy="2764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gatiyatullin\AppData\Local\Microsoft\Windows\Temporary Internet Files\Content.Outlook\S1JSDGTA\image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7707" y="3964496"/>
            <a:ext cx="4140757" cy="25575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2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93025" y="93664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Инвестиции в основной капитал,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(млрд. руб.)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33323212"/>
              </p:ext>
            </p:extLst>
          </p:nvPr>
        </p:nvGraphicFramePr>
        <p:xfrm>
          <a:off x="270597" y="1916832"/>
          <a:ext cx="8496944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https://mymagic.pro/media/k2/items/cache/8f465ff8a390896d2db03a2f6dfc1b4e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9" y="1268760"/>
            <a:ext cx="2186227" cy="1377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48317" y="276906"/>
            <a:ext cx="74888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Встреча с учащимися школы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C:\Users\GATIYA~1\AppData\Local\Temp\Rar$DI06.397\2017-12-08-PHOTO-0000000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9385" y="1333690"/>
            <a:ext cx="7205023" cy="52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59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8402" y="93664"/>
            <a:ext cx="729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Республиканский конкурс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</a:t>
            </a:r>
            <a:r>
              <a:rPr lang="ru-RU" sz="2800" b="1" dirty="0">
                <a:solidFill>
                  <a:schemeClr val="bg1"/>
                </a:solidFill>
              </a:rPr>
              <a:t>Надо жить честно!»</a:t>
            </a:r>
          </a:p>
        </p:txBody>
      </p:sp>
      <p:pic>
        <p:nvPicPr>
          <p:cNvPr id="8" name="Рисунок 7" descr="C:\Users\GATIYA~1\AppData\Local\Temp\2017-11-30-PHOTO-0000000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402" y="1201420"/>
            <a:ext cx="7243998" cy="539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22877" y="72713"/>
            <a:ext cx="729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Республиканский конкурс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</a:t>
            </a:r>
            <a:r>
              <a:rPr lang="ru-RU" sz="2800" b="1" dirty="0">
                <a:solidFill>
                  <a:schemeClr val="bg1"/>
                </a:solidFill>
              </a:rPr>
              <a:t>Надо жить честно!»</a:t>
            </a:r>
          </a:p>
        </p:txBody>
      </p:sp>
      <p:pic>
        <p:nvPicPr>
          <p:cNvPr id="9" name="Рисунок 8" descr="d:\ShaidullinaA\Desktop\Моя работа\Конкурсы\2017-2018\Надо жить честно\Отчет по проведенным мероприятиям\Награждение победителя Республиканского этапа Казань\Награждение Надо жить честно республик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55" y="1185704"/>
            <a:ext cx="4539690" cy="5461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29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31" y="47526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Продукция сельского хозяйства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(</a:t>
            </a:r>
            <a:r>
              <a:rPr lang="ru-RU" sz="3200" b="1" dirty="0" err="1" smtClean="0">
                <a:solidFill>
                  <a:schemeClr val="bg1"/>
                </a:solidFill>
              </a:rPr>
              <a:t>млрд.руб</a:t>
            </a:r>
            <a:r>
              <a:rPr lang="ru-RU" sz="3200" b="1" dirty="0" smtClean="0">
                <a:solidFill>
                  <a:schemeClr val="bg1"/>
                </a:solidFill>
              </a:rPr>
              <a:t>.)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37930814"/>
              </p:ext>
            </p:extLst>
          </p:nvPr>
        </p:nvGraphicFramePr>
        <p:xfrm>
          <a:off x="2843808" y="1268760"/>
          <a:ext cx="6264439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098" name="Picture 2" descr="http://dachnaya-zhizn.ru/images/dacha/1351699415_tradeboardz5yppz_im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3" y="1326992"/>
            <a:ext cx="2767924" cy="1890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u-18.ru/wp-content/uploads/2017/05/ostorozhno-kali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8" y="3356992"/>
            <a:ext cx="2733219" cy="1537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novosti.zurbazar.ru/netcat_files/1802/4889/31453d1d9552f027909abb362177640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4" y="5129808"/>
            <a:ext cx="2767924" cy="161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8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91231" y="274696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Урожай - 201</a:t>
            </a:r>
            <a:r>
              <a:rPr lang="en-US" sz="3600" b="1" dirty="0" smtClean="0">
                <a:solidFill>
                  <a:schemeClr val="bg1"/>
                </a:solidFill>
              </a:rPr>
              <a:t>7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970312"/>
            <a:ext cx="60486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Произведено: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96481" y="4406824"/>
            <a:ext cx="63280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зерно 		       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158,8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т.тонн</a:t>
            </a:r>
          </a:p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картофель  	            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т.тонн</a:t>
            </a:r>
          </a:p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овощи		            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8,2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т.тонн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сахарная свекла   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56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т.тонн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67" name="Picture 3" descr="C:\Users\Dolgov\Desktop\Новая папка (4)\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131" y="1862561"/>
            <a:ext cx="3034053" cy="1707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Ирина\Мои документы\Переходящий вымпел\20170817_174528.jpg"/>
          <p:cNvPicPr>
            <a:picLocks noChangeAspect="1" noChangeArrowheads="1"/>
          </p:cNvPicPr>
          <p:nvPr/>
        </p:nvPicPr>
        <p:blipFill rotWithShape="1">
          <a:blip r:embed="rId6" cstate="print"/>
          <a:srcRect r="1714" b="33019"/>
          <a:stretch/>
        </p:blipFill>
        <p:spPr bwMode="auto">
          <a:xfrm>
            <a:off x="103084" y="1883452"/>
            <a:ext cx="3066622" cy="1665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C:\Documents and Settings\user\Рабочий стол\Азат\Состояние посевов\Фото\Опыты на свекле\Уборка\IMG_20170914_0912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62560"/>
            <a:ext cx="2664039" cy="1922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Documents and Settings\Ирина\Мои документы\Переходящий вымпел\20170927_1426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48" y="4133465"/>
            <a:ext cx="2901140" cy="2175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019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36512" y="99292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020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Произведено</a:t>
            </a: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>
                <a:solidFill>
                  <a:srgbClr val="020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мяса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-36512" y="5520448"/>
            <a:ext cx="60486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26 </a:t>
            </a: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тыс.тонн</a:t>
            </a:r>
            <a:endParaRPr lang="ru-RU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045" y="4682746"/>
            <a:ext cx="5112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202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Произведено молока</a:t>
            </a:r>
            <a:endParaRPr lang="ru-RU" sz="4000" b="1" i="1" dirty="0">
              <a:solidFill>
                <a:srgbClr val="0202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369636" y="1292226"/>
            <a:ext cx="60486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тыс.тонн</a:t>
            </a:r>
            <a:endParaRPr lang="ru-RU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91231" y="274696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Агропромышленный комплекс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6" r="5077" b="3277"/>
          <a:stretch/>
        </p:blipFill>
        <p:spPr bwMode="auto">
          <a:xfrm>
            <a:off x="5580112" y="4881134"/>
            <a:ext cx="3494620" cy="1747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http://homepolis.ru/wp-content/img/1887102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2" descr="C:\Documents and Settings\Ирина\Мои документы\Доклад 11.01.16\Фото 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400222"/>
            <a:ext cx="3062572" cy="2281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http://kambekon.ru/netcat_files/userfiles/pigs2_250l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91" y="2350555"/>
            <a:ext cx="2587465" cy="19425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0.rbk.ru/v6_top_pics/media/img/1/97/7549502024419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" y="2215991"/>
            <a:ext cx="3116874" cy="2077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4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91231" y="274696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ООО «Челны-Бройлер»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209621" y="1412776"/>
            <a:ext cx="3214678" cy="1571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9,5</a:t>
            </a:r>
          </a:p>
          <a:p>
            <a:pPr algn="ctr"/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млрд.рублей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146" name="Picture 2" descr="http://agrosila-holding.ru/upload/resize_cache/iblock/08d/1280_1024_075511db9cefbc414a902a46f1b8fae16/img_47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58151"/>
            <a:ext cx="3626913" cy="2416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agrosila-holding.ru/upload/resize_cache/iblock/d82/1280_1024_075511db9cefbc414a902a46f1b8fae16/img_78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85" y="3734827"/>
            <a:ext cx="4363949" cy="2908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agrosila-holding.ru/upload/resize_cache/iblock/a85/1280_1024_075511db9cefbc414a902a46f1b8fae16/img_50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3" y="3741186"/>
            <a:ext cx="4344865" cy="2895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4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91231" y="274696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ООО «Камский Бекон»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209621" y="1412776"/>
            <a:ext cx="3214678" cy="1571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Более 5</a:t>
            </a:r>
          </a:p>
          <a:p>
            <a:pPr algn="ctr"/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млрд.рублей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Picture 2" descr="C:\Users\Dolgov\Desktop\фермеры день сх 2017\Фото Камский Бекон\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9" y="1412776"/>
            <a:ext cx="4320480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delanounas.ru/i/d/3/d/d3d3LnNkZWxhbm91bmFzLnJ1L3VwbG9hZHMvMS82LzE2MjE0MDUwOTkyMTVfb3JpZy5qcGVnP19faWQ9MzExMTQ=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9" y="3717032"/>
            <a:ext cx="4416425" cy="29420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68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31" y="44624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ООО «</a:t>
            </a:r>
            <a:r>
              <a:rPr lang="ru-RU" sz="3200" b="1" dirty="0" err="1" smtClean="0">
                <a:solidFill>
                  <a:schemeClr val="bg1"/>
                </a:solidFill>
              </a:rPr>
              <a:t>Набережночелнинский</a:t>
            </a:r>
            <a:r>
              <a:rPr lang="ru-RU" sz="3200" b="1" dirty="0" smtClean="0">
                <a:solidFill>
                  <a:schemeClr val="bg1"/>
                </a:solidFill>
              </a:rPr>
              <a:t> инкубатор»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2135758"/>
            <a:ext cx="885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Произведено: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002060"/>
                </a:solidFill>
              </a:rPr>
              <a:t>Суточных цыплят – 51,7 млн.шт.</a:t>
            </a:r>
          </a:p>
        </p:txBody>
      </p:sp>
      <p:sp>
        <p:nvSpPr>
          <p:cNvPr id="8" name="Овал 7"/>
          <p:cNvSpPr/>
          <p:nvPr/>
        </p:nvSpPr>
        <p:spPr>
          <a:xfrm>
            <a:off x="5961270" y="1209292"/>
            <a:ext cx="3214678" cy="1571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1,3 млрд.рублей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170" name="Picture 2" descr="http://novbu.ru/media/3/o/axs5pmxmpgjfgt6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06" y="3599537"/>
            <a:ext cx="4231492" cy="2819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4.bp.blogspot.com/-jbjOOR_A1HE/VTYRddyaw4I/AAAAAAAAAG0/4LjixUXMBPc/s1600/kak-sdelat-inkubator-svoimi-rukami-i-zarabotat-na-nem-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/>
          <a:stretch/>
        </p:blipFill>
        <p:spPr bwMode="auto">
          <a:xfrm>
            <a:off x="74006" y="3656518"/>
            <a:ext cx="4413793" cy="2762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7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tat-map.ru/Obzorn/shemat/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395421" y="879067"/>
            <a:ext cx="8569189" cy="3384376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 итогах социально-экономического развития Тукаевского муниципального района за 2017 год и задачах на 2018 год</a:t>
            </a:r>
            <a:endParaRPr lang="ru-RU" sz="3200" b="1" i="1" dirty="0">
              <a:ln w="12700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730" y="4293096"/>
            <a:ext cx="8751879" cy="175260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44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Камаев</a:t>
            </a:r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Фаил Мисбахович</a:t>
            </a:r>
          </a:p>
          <a:p>
            <a:pPr algn="l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Исполнительного комитета района</a:t>
            </a:r>
            <a:endParaRPr lang="ru-RU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5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18575" y="274696"/>
            <a:ext cx="7081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ООО «Тукаевский </a:t>
            </a:r>
            <a:r>
              <a:rPr lang="ru-RU" sz="3200" b="1" dirty="0" err="1" smtClean="0">
                <a:solidFill>
                  <a:schemeClr val="bg1"/>
                </a:solidFill>
              </a:rPr>
              <a:t>Племрепродуктор</a:t>
            </a:r>
            <a:r>
              <a:rPr lang="ru-RU" sz="3200" b="1" dirty="0" smtClean="0">
                <a:solidFill>
                  <a:schemeClr val="bg1"/>
                </a:solidFill>
              </a:rPr>
              <a:t>»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12776"/>
            <a:ext cx="5661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Произведено: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мясо в живом весе – </a:t>
            </a:r>
            <a:r>
              <a:rPr lang="ru-RU" sz="2400" b="1" dirty="0" smtClean="0">
                <a:solidFill>
                  <a:srgbClr val="002060"/>
                </a:solidFill>
              </a:rPr>
              <a:t>1,8 </a:t>
            </a:r>
            <a:r>
              <a:rPr lang="ru-RU" sz="2400" b="1" dirty="0" err="1">
                <a:solidFill>
                  <a:srgbClr val="002060"/>
                </a:solidFill>
              </a:rPr>
              <a:t>тыс.тн</a:t>
            </a:r>
            <a:endParaRPr lang="ru-RU" sz="2400" b="1" dirty="0">
              <a:solidFill>
                <a:srgbClr val="00206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инкубационных яиц – </a:t>
            </a:r>
            <a:r>
              <a:rPr lang="ru-RU" sz="2400" b="1" dirty="0" smtClean="0">
                <a:solidFill>
                  <a:srgbClr val="002060"/>
                </a:solidFill>
              </a:rPr>
              <a:t>67,3 </a:t>
            </a:r>
            <a:r>
              <a:rPr lang="ru-RU" sz="2400" b="1" dirty="0" err="1">
                <a:solidFill>
                  <a:srgbClr val="002060"/>
                </a:solidFill>
              </a:rPr>
              <a:t>млн.шт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2" name="Овал 11"/>
          <p:cNvSpPr/>
          <p:nvPr/>
        </p:nvSpPr>
        <p:spPr>
          <a:xfrm>
            <a:off x="5841410" y="1550288"/>
            <a:ext cx="3214678" cy="1571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1,1</a:t>
            </a:r>
          </a:p>
          <a:p>
            <a:pPr algn="ctr"/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млрд.рублей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Picture 1" descr="X:\site\Галия\яйцо\yaz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031" y="2780928"/>
            <a:ext cx="5016507" cy="3762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12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860" y="1301854"/>
            <a:ext cx="8695387" cy="41242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spcBef>
                <a:spcPts val="120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ООО </a:t>
            </a:r>
            <a:r>
              <a:rPr lang="ru-RU" sz="2400" b="1" dirty="0">
                <a:solidFill>
                  <a:srgbClr val="002060"/>
                </a:solidFill>
              </a:rPr>
              <a:t>Агрофирма «Кама» 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         		</a:t>
            </a:r>
            <a:r>
              <a:rPr lang="ru-RU" sz="2400" b="1" dirty="0" smtClean="0">
                <a:solidFill>
                  <a:srgbClr val="002060"/>
                </a:solidFill>
              </a:rPr>
              <a:t>    998 </a:t>
            </a:r>
            <a:r>
              <a:rPr lang="ru-RU" sz="2400" b="1" dirty="0">
                <a:solidFill>
                  <a:srgbClr val="002060"/>
                </a:solidFill>
              </a:rPr>
              <a:t>млн.руб.</a:t>
            </a:r>
          </a:p>
          <a:p>
            <a:pPr marL="342900" indent="-342900">
              <a:spcBef>
                <a:spcPts val="1200"/>
              </a:spcBef>
            </a:pPr>
            <a:r>
              <a:rPr lang="ru-RU" sz="2400" b="1" dirty="0">
                <a:solidFill>
                  <a:srgbClr val="002060"/>
                </a:solidFill>
              </a:rPr>
              <a:t>ООО СХП </a:t>
            </a:r>
            <a:r>
              <a:rPr lang="ru-RU" sz="2400" b="1" dirty="0" err="1">
                <a:solidFill>
                  <a:srgbClr val="002060"/>
                </a:solidFill>
              </a:rPr>
              <a:t>им.Сайдашева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	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        		</a:t>
            </a:r>
            <a:r>
              <a:rPr lang="ru-RU" sz="2400" b="1" dirty="0" smtClean="0">
                <a:solidFill>
                  <a:srgbClr val="002060"/>
                </a:solidFill>
              </a:rPr>
              <a:t>    253 млн.руб.</a:t>
            </a:r>
          </a:p>
          <a:p>
            <a:pPr marL="342900" indent="-342900">
              <a:spcBef>
                <a:spcPts val="120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ООО «</a:t>
            </a:r>
            <a:r>
              <a:rPr lang="ru-RU" sz="2400" b="1" dirty="0" err="1" smtClean="0">
                <a:solidFill>
                  <a:srgbClr val="002060"/>
                </a:solidFill>
              </a:rPr>
              <a:t>Продкорпорация</a:t>
            </a:r>
            <a:r>
              <a:rPr lang="ru-RU" sz="2400" b="1" dirty="0" smtClean="0">
                <a:solidFill>
                  <a:srgbClr val="002060"/>
                </a:solidFill>
              </a:rPr>
              <a:t>» 			    192 </a:t>
            </a:r>
            <a:r>
              <a:rPr lang="ru-RU" sz="2400" b="1" dirty="0" err="1" smtClean="0">
                <a:solidFill>
                  <a:srgbClr val="002060"/>
                </a:solidFill>
              </a:rPr>
              <a:t>млн.руб</a:t>
            </a:r>
            <a:r>
              <a:rPr lang="ru-RU" sz="2400" b="1" dirty="0" smtClean="0">
                <a:solidFill>
                  <a:srgbClr val="002060"/>
                </a:solidFill>
              </a:rPr>
              <a:t>. </a:t>
            </a:r>
            <a:endParaRPr lang="ru-RU" sz="24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1200"/>
              </a:spcBef>
            </a:pPr>
            <a:r>
              <a:rPr lang="ru-RU" sz="2400" b="1" dirty="0">
                <a:solidFill>
                  <a:srgbClr val="002060"/>
                </a:solidFill>
              </a:rPr>
              <a:t>ООО «Гигант»                               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		    1</a:t>
            </a:r>
            <a:r>
              <a:rPr lang="en-US" sz="2400" b="1" dirty="0" smtClean="0">
                <a:solidFill>
                  <a:srgbClr val="002060"/>
                </a:solidFill>
              </a:rPr>
              <a:t>86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млн.руб</a:t>
            </a:r>
            <a:r>
              <a:rPr lang="ru-RU" sz="2400" b="1" dirty="0">
                <a:solidFill>
                  <a:srgbClr val="002060"/>
                </a:solidFill>
              </a:rPr>
              <a:t>. </a:t>
            </a:r>
          </a:p>
          <a:p>
            <a:pPr marL="342900" indent="-342900">
              <a:spcBef>
                <a:spcPts val="1200"/>
              </a:spcBef>
            </a:pPr>
            <a:r>
              <a:rPr lang="ru-RU" sz="2400" b="1" dirty="0">
                <a:solidFill>
                  <a:srgbClr val="002060"/>
                </a:solidFill>
              </a:rPr>
              <a:t>ПК «</a:t>
            </a:r>
            <a:r>
              <a:rPr lang="ru-RU" sz="2400" b="1" dirty="0" err="1">
                <a:solidFill>
                  <a:srgbClr val="002060"/>
                </a:solidFill>
              </a:rPr>
              <a:t>Ирек</a:t>
            </a:r>
            <a:r>
              <a:rPr lang="ru-RU" sz="2400" b="1" dirty="0">
                <a:solidFill>
                  <a:srgbClr val="002060"/>
                </a:solidFill>
              </a:rPr>
              <a:t>» 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                                     </a:t>
            </a:r>
            <a:r>
              <a:rPr lang="ru-RU" sz="2400" b="1" dirty="0" smtClean="0">
                <a:solidFill>
                  <a:srgbClr val="002060"/>
                </a:solidFill>
              </a:rPr>
              <a:t>		    </a:t>
            </a:r>
            <a:r>
              <a:rPr lang="en-US" sz="2400" b="1" dirty="0" smtClean="0">
                <a:solidFill>
                  <a:srgbClr val="002060"/>
                </a:solidFill>
              </a:rPr>
              <a:t>118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млн.руб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120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ООО СХП «</a:t>
            </a:r>
            <a:r>
              <a:rPr lang="ru-RU" sz="2400" b="1" dirty="0" err="1" smtClean="0">
                <a:solidFill>
                  <a:srgbClr val="002060"/>
                </a:solidFill>
              </a:rPr>
              <a:t>Ярыш</a:t>
            </a:r>
            <a:r>
              <a:rPr lang="ru-RU" sz="2400" b="1" dirty="0" smtClean="0">
                <a:solidFill>
                  <a:srgbClr val="002060"/>
                </a:solidFill>
              </a:rPr>
              <a:t>»   				      </a:t>
            </a:r>
            <a:r>
              <a:rPr lang="en-US" sz="2400" b="1" dirty="0" smtClean="0">
                <a:solidFill>
                  <a:srgbClr val="002060"/>
                </a:solidFill>
              </a:rPr>
              <a:t>96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млн.руб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  <a:p>
            <a:pPr marL="342900" indent="-342900">
              <a:spcBef>
                <a:spcPts val="120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ООО </a:t>
            </a:r>
            <a:r>
              <a:rPr lang="ru-RU" sz="2400" b="1" dirty="0">
                <a:solidFill>
                  <a:srgbClr val="002060"/>
                </a:solidFill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Челны-Овощи +»  </a:t>
            </a:r>
            <a:r>
              <a:rPr lang="en-US" sz="2400" b="1" dirty="0" smtClean="0">
                <a:solidFill>
                  <a:srgbClr val="002060"/>
                </a:solidFill>
              </a:rPr>
              <a:t>	</a:t>
            </a:r>
            <a:r>
              <a:rPr lang="ru-RU" sz="2400" b="1" dirty="0" smtClean="0">
                <a:solidFill>
                  <a:srgbClr val="002060"/>
                </a:solidFill>
              </a:rPr>
              <a:t>         		      </a:t>
            </a:r>
            <a:r>
              <a:rPr lang="en-US" sz="2400" b="1" dirty="0" smtClean="0">
                <a:solidFill>
                  <a:srgbClr val="002060"/>
                </a:solidFill>
              </a:rPr>
              <a:t>94</a:t>
            </a:r>
            <a:r>
              <a:rPr lang="ru-RU" sz="2400" b="1" dirty="0" smtClean="0">
                <a:solidFill>
                  <a:srgbClr val="002060"/>
                </a:solidFill>
              </a:rPr>
              <a:t> млн.руб.</a:t>
            </a:r>
          </a:p>
          <a:p>
            <a:pPr marL="342900" indent="-342900">
              <a:spcBef>
                <a:spcPts val="120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АПК «Биклянь» 				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72 </a:t>
            </a:r>
            <a:r>
              <a:rPr lang="ru-RU" sz="2400" b="1" dirty="0" err="1" smtClean="0">
                <a:solidFill>
                  <a:srgbClr val="002060"/>
                </a:solidFill>
              </a:rPr>
              <a:t>млн.руб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91231" y="47526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Производство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сельскохозяйственной продукции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Новая папка (2)\20170726_165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09909"/>
            <a:ext cx="3456384" cy="2592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Ирина\Мои документы\Фото по объезду 2016 год для исполкома\P2191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129" y="1191035"/>
            <a:ext cx="3947670" cy="29947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91231" y="274696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Агропромышленный комплекс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0617"/>
            <a:ext cx="3727394" cy="2482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9" name="Picture 2" descr="N:\rukovod\Аппаратное\3 марта\Фото для доклада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6687"/>
            <a:ext cx="3471511" cy="2546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5" name="Прямоугольник 14"/>
          <p:cNvSpPr/>
          <p:nvPr/>
        </p:nvSpPr>
        <p:spPr>
          <a:xfrm>
            <a:off x="251520" y="3532168"/>
            <a:ext cx="8667216" cy="646331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7</a:t>
            </a:r>
            <a:r>
              <a:rPr lang="en-US" sz="3600" b="1" dirty="0" smtClean="0">
                <a:solidFill>
                  <a:schemeClr val="bg1"/>
                </a:solidFill>
              </a:rPr>
              <a:t>9</a:t>
            </a:r>
            <a:r>
              <a:rPr lang="ru-RU" sz="3600" b="1" dirty="0" smtClean="0">
                <a:solidFill>
                  <a:schemeClr val="bg1"/>
                </a:solidFill>
              </a:rPr>
              <a:t> крестьянских фермерских хозяйств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8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91231" y="274696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Агропромышленный комплекс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91880" y="5229200"/>
            <a:ext cx="2286016" cy="14287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Товарный мед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13 тонн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0" y="3872448"/>
            <a:ext cx="2843808" cy="12847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Зерно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25,6 тыс.тонн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329523" y="1277529"/>
            <a:ext cx="2571768" cy="11060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Мясо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  <a:r>
              <a:rPr lang="en-US" sz="2400" b="1" dirty="0" smtClean="0">
                <a:solidFill>
                  <a:srgbClr val="002060"/>
                </a:solidFill>
              </a:rPr>
              <a:t>1</a:t>
            </a:r>
            <a:r>
              <a:rPr lang="ru-RU" sz="2400" b="1" dirty="0" smtClean="0">
                <a:solidFill>
                  <a:srgbClr val="002060"/>
                </a:solidFill>
              </a:rPr>
              <a:t> тыс.тонн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361683" y="1277530"/>
            <a:ext cx="2746564" cy="11060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Молоко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3,</a:t>
            </a:r>
            <a:r>
              <a:rPr lang="en-US" sz="2400" b="1" dirty="0" smtClean="0">
                <a:solidFill>
                  <a:srgbClr val="002060"/>
                </a:solidFill>
              </a:rPr>
              <a:t>6</a:t>
            </a:r>
            <a:r>
              <a:rPr lang="ru-RU" sz="2400" b="1" dirty="0" smtClean="0">
                <a:solidFill>
                  <a:srgbClr val="002060"/>
                </a:solidFill>
              </a:rPr>
              <a:t> тыс.тонн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178959" y="2898268"/>
            <a:ext cx="2786082" cy="2143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Продукция КФХ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за 201</a:t>
            </a:r>
            <a:r>
              <a:rPr lang="en-US" sz="2800" b="1" dirty="0" smtClean="0">
                <a:solidFill>
                  <a:srgbClr val="002060"/>
                </a:solidFill>
              </a:rPr>
              <a:t>7</a:t>
            </a:r>
            <a:r>
              <a:rPr lang="ru-RU" sz="2800" b="1" dirty="0" smtClean="0">
                <a:solidFill>
                  <a:srgbClr val="002060"/>
                </a:solidFill>
              </a:rPr>
              <a:t> год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</a:rPr>
              <a:t>10</a:t>
            </a:r>
            <a:r>
              <a:rPr lang="ru-RU" sz="2800" b="1" dirty="0" smtClean="0">
                <a:solidFill>
                  <a:srgbClr val="FF0000"/>
                </a:solidFill>
              </a:rPr>
              <a:t> млн.руб.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3" y="2464514"/>
            <a:ext cx="2032109" cy="1332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Dolgov\Desktop\Новая папка (4)\i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9" y="1124744"/>
            <a:ext cx="2476147" cy="1648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olgov\Desktop\Новая папка (4)\i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78" y="5157192"/>
            <a:ext cx="2211395" cy="16282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olgov\Desktop\Новая папка (4)\1376852730_zern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9200"/>
            <a:ext cx="2457605" cy="1370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6413378" y="3969838"/>
            <a:ext cx="2643174" cy="128474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Картофель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  <a:r>
              <a:rPr lang="en-US" sz="2400" b="1" dirty="0" smtClean="0">
                <a:solidFill>
                  <a:srgbClr val="002060"/>
                </a:solidFill>
              </a:rPr>
              <a:t>0</a:t>
            </a:r>
            <a:r>
              <a:rPr lang="ru-RU" sz="2400" b="1" dirty="0" smtClean="0">
                <a:solidFill>
                  <a:srgbClr val="002060"/>
                </a:solidFill>
              </a:rPr>
              <a:t> тыс.тонн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2" name="Picture 5" descr="Y:\site\Галия\кур\бэр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48" y="2432587"/>
            <a:ext cx="2736304" cy="1537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9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91231" y="274696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Семейные фермы - 3</a:t>
            </a:r>
            <a:r>
              <a:rPr lang="en-US" sz="3600" b="1" dirty="0" smtClean="0">
                <a:solidFill>
                  <a:schemeClr val="bg1"/>
                </a:solidFill>
              </a:rPr>
              <a:t>2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03983" y="1857331"/>
            <a:ext cx="1663963" cy="11652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Молочные фермы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7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0917" y="1872911"/>
            <a:ext cx="1789242" cy="11496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Фермы по откорму КРС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7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00564" y="1881855"/>
            <a:ext cx="1897381" cy="1100883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Птицефермы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en-US" sz="3200" b="1" dirty="0" smtClean="0">
                <a:solidFill>
                  <a:srgbClr val="FF0000"/>
                </a:solidFill>
              </a:rPr>
              <a:t>10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995099" y="4210433"/>
            <a:ext cx="1897381" cy="11627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Пчеловодство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929456" y="1881855"/>
            <a:ext cx="1897381" cy="97108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Овцеферма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0" y="3893716"/>
            <a:ext cx="2131076" cy="1134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КРС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2568</a:t>
            </a:r>
            <a:r>
              <a:rPr lang="ru-RU" sz="2800" b="1" dirty="0" smtClean="0">
                <a:solidFill>
                  <a:srgbClr val="FF0000"/>
                </a:solidFill>
              </a:rPr>
              <a:t> голов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4715228" y="1124746"/>
            <a:ext cx="789" cy="3144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894621" y="1438407"/>
            <a:ext cx="7117187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6660232" y="1454020"/>
            <a:ext cx="0" cy="48109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660232" y="4819273"/>
            <a:ext cx="35424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6660232" y="6237312"/>
            <a:ext cx="305132" cy="143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0" idx="0"/>
            <a:endCxn id="20" idx="0"/>
          </p:cNvCxnSpPr>
          <p:nvPr/>
        </p:nvCxnSpPr>
        <p:spPr>
          <a:xfrm rot="5400000" flipH="1" flipV="1">
            <a:off x="5449254" y="1881855"/>
            <a:ext cx="15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893336" y="1438406"/>
            <a:ext cx="1" cy="48329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23" idx="0"/>
          </p:cNvCxnSpPr>
          <p:nvPr/>
        </p:nvCxnSpPr>
        <p:spPr>
          <a:xfrm>
            <a:off x="1065538" y="2997597"/>
            <a:ext cx="0" cy="89611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2214546" y="3882119"/>
            <a:ext cx="2131076" cy="11460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Коровы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752</a:t>
            </a:r>
            <a:r>
              <a:rPr lang="ru-RU" sz="2800" b="1" dirty="0" smtClean="0">
                <a:solidFill>
                  <a:srgbClr val="FF0000"/>
                </a:solidFill>
              </a:rPr>
              <a:t> головы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rot="5400000">
            <a:off x="3071803" y="1667539"/>
            <a:ext cx="428627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472671" y="1438406"/>
            <a:ext cx="1" cy="48329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34" idx="0"/>
          </p:cNvCxnSpPr>
          <p:nvPr/>
        </p:nvCxnSpPr>
        <p:spPr>
          <a:xfrm flipH="1">
            <a:off x="3280086" y="2997595"/>
            <a:ext cx="6033" cy="8845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J:\доклад 14 год\Фото06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304" y="5066641"/>
            <a:ext cx="2143140" cy="1607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0" name="Picture 3" descr="J:\доклад 14 год\P7102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982" y="2945718"/>
            <a:ext cx="1604482" cy="1203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6912574" y="5645583"/>
            <a:ext cx="2087092" cy="11460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Конеферма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rot="5400000">
            <a:off x="7786711" y="1667540"/>
            <a:ext cx="42862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3" descr="C:\Documents and Settings\Ирина\Мои документы\фото\Ахметгалиев а.х\DSC0657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63594" y="5255917"/>
            <a:ext cx="2282028" cy="1228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Picture 3" descr="C:\Documents and Settings\Ирина\Мои документы\Доклад 11.01.16\бройлер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65383" y="3169231"/>
            <a:ext cx="1903019" cy="1411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0" y="5179249"/>
            <a:ext cx="1987268" cy="149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Капитальный ремонт коровников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8" name="Picture 4" descr="C:\Users\Dolgov\Desktop\Новая папка (2)\IMG_03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14628"/>
            <a:ext cx="4104456" cy="2577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350" y="4109207"/>
            <a:ext cx="3805788" cy="2455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Documents and Settings\Ирина\Мои документы\P71802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031" y="3933902"/>
            <a:ext cx="3723214" cy="2792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Documents and Settings\Ирина\Мои документы\Фото по объезду 2016 год для исполкома\PC15106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2808" y="1261577"/>
            <a:ext cx="3611327" cy="2604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19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Строительство силосно-сенажных траншей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2" name="Picture 3" descr="C:\Documents and Settings\karimov\Рабочий стол\Новая папка (2)\20170703_1438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94" y="1292226"/>
            <a:ext cx="3632534" cy="2724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C:\Documents and Settings\Ирина\Мои документы\Фото по объезду 2017 год для исполкома\хозяйства\IMG_4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5901" y="1292226"/>
            <a:ext cx="3705428" cy="2767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C:\Documents and Settings\Ирина\Рабочий стол\3.10.2017\PA0300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680" y="3960878"/>
            <a:ext cx="3640488" cy="2730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Documents and Settings\navrozova\Рабочий стол\main_big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60032" y="4016627"/>
            <a:ext cx="3777557" cy="2528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74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175431" y="292296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Приобретение новой техники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Dolgov\Desktop\Новая папка (2)\IMG_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9428"/>
            <a:ext cx="3456384" cy="2581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:\Новая папка (2)\20170731_1352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09" y="3781394"/>
            <a:ext cx="3883887" cy="2912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Новая папка (2)\20170714_1653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5" y="3933056"/>
            <a:ext cx="3667323" cy="2750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IMG_076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71062" y="1285322"/>
            <a:ext cx="3579998" cy="2673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5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C:\Documents and Settings\Ирина\Мои документы\зяб пахота\сентябрь телефон 2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2706" y="1260049"/>
            <a:ext cx="374441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Documents and Settings\Ирина\Мои документы\Переходящий вымпел\20170820_0907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7598" y="1225339"/>
            <a:ext cx="3836974" cy="2877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F:\Новая папка (2)\20170718_1051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4" y="3933055"/>
            <a:ext cx="3735238" cy="2801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F:\Новая папка (2)\P62003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98" y="3933055"/>
            <a:ext cx="3836974" cy="2877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175431" y="292296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Приобретение новой техники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87399" y="260648"/>
            <a:ext cx="6996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Личные подсобные хозяйства района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Dolgov\Desktop\Новая папка (4)\n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2" y="4005064"/>
            <a:ext cx="4004694" cy="2669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92226"/>
            <a:ext cx="3261740" cy="24991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 descr="http://www.gurmanclub.ru/upload/iblock/be4/be4bc7c3d74721f62e60ccd35a8150f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68" y="3635918"/>
            <a:ext cx="3132930" cy="3038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Dolgov\Desktop\Новая папка (4)\i (4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5340"/>
            <a:ext cx="4032447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5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olgov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69" y="2513996"/>
            <a:ext cx="5663277" cy="375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31" y="149731"/>
            <a:ext cx="6793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Итоги социально-экономического развития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Тукаевского муниципального района за </a:t>
            </a:r>
            <a:r>
              <a:rPr lang="ru-RU" sz="2400" b="1" dirty="0" smtClean="0">
                <a:solidFill>
                  <a:schemeClr val="bg1"/>
                </a:solidFill>
              </a:rPr>
              <a:t>201</a:t>
            </a:r>
            <a:r>
              <a:rPr lang="en-US" sz="2400" b="1" dirty="0" smtClean="0">
                <a:solidFill>
                  <a:schemeClr val="bg1"/>
                </a:solidFill>
              </a:rPr>
              <a:t>7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год</a:t>
            </a:r>
          </a:p>
        </p:txBody>
      </p:sp>
      <p:sp>
        <p:nvSpPr>
          <p:cNvPr id="3" name="AutoShape 2" descr="http://tat-map.ru/Obzorn/shemat/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945335" y="3573016"/>
            <a:ext cx="1371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Тукаевский </a:t>
            </a:r>
          </a:p>
          <a:p>
            <a:pPr algn="ctr"/>
            <a:r>
              <a:rPr lang="ru-RU" b="1" dirty="0" smtClean="0"/>
              <a:t>район</a:t>
            </a:r>
            <a:endParaRPr lang="ru-RU" b="1" dirty="0"/>
          </a:p>
        </p:txBody>
      </p:sp>
      <p:sp>
        <p:nvSpPr>
          <p:cNvPr id="7" name="Овал 6"/>
          <p:cNvSpPr/>
          <p:nvPr/>
        </p:nvSpPr>
        <p:spPr>
          <a:xfrm>
            <a:off x="6826305" y="3284983"/>
            <a:ext cx="1597994" cy="1314201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7236296" y="2420888"/>
            <a:ext cx="288032" cy="86409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5789174" y="3284984"/>
            <a:ext cx="1043780" cy="324037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7524328" y="4691948"/>
            <a:ext cx="1" cy="897292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203789"/>
              </p:ext>
            </p:extLst>
          </p:nvPr>
        </p:nvGraphicFramePr>
        <p:xfrm>
          <a:off x="72053" y="1268760"/>
          <a:ext cx="3347819" cy="452851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195691"/>
                <a:gridCol w="1152128"/>
              </a:tblGrid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Муниципальный район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Итоговый рейтинг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г. Казань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Альметьевский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Нижнекамский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Тукаевский</a:t>
                      </a:r>
                      <a:endParaRPr lang="ru-RU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</a:t>
                      </a:r>
                      <a:endParaRPr lang="ru-RU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Лаишевский</a:t>
                      </a: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Новошешминский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Набережные Челны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0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/>
                        <a:t>Верхнеуслонский</a:t>
                      </a: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921755" y="1412776"/>
            <a:ext cx="4222245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Рейтинг социально-экономического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развития МО РТ</a:t>
            </a: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</a:rPr>
              <a:t>4 место</a:t>
            </a:r>
            <a:endParaRPr lang="ru-RU" sz="2000" b="1" u="sng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9442" y="2649686"/>
            <a:ext cx="2287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Объем отгруженной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продукции</a:t>
            </a:r>
          </a:p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8</a:t>
            </a:r>
            <a:r>
              <a:rPr lang="ru-RU" b="1" u="sng" dirty="0" smtClean="0">
                <a:solidFill>
                  <a:srgbClr val="002060"/>
                </a:solidFill>
              </a:rPr>
              <a:t> место</a:t>
            </a:r>
            <a:endParaRPr lang="ru-RU" b="1" u="sng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0920" y="4458386"/>
            <a:ext cx="1630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Строительство</a:t>
            </a:r>
          </a:p>
          <a:p>
            <a:pPr algn="ctr"/>
            <a:r>
              <a:rPr lang="en-US" b="1" u="sng" dirty="0" smtClean="0">
                <a:solidFill>
                  <a:srgbClr val="002060"/>
                </a:solidFill>
              </a:rPr>
              <a:t>8</a:t>
            </a:r>
            <a:r>
              <a:rPr lang="ru-RU" b="1" u="sng" dirty="0" smtClean="0">
                <a:solidFill>
                  <a:srgbClr val="002060"/>
                </a:solidFill>
              </a:rPr>
              <a:t> место</a:t>
            </a:r>
            <a:endParaRPr lang="ru-RU" b="1" u="sng" dirty="0">
              <a:solidFill>
                <a:srgbClr val="002060"/>
              </a:solidFill>
            </a:endParaRPr>
          </a:p>
        </p:txBody>
      </p:sp>
      <p:cxnSp>
        <p:nvCxnSpPr>
          <p:cNvPr id="21" name="Прямая соединительная линия 20"/>
          <p:cNvCxnSpPr>
            <a:endCxn id="20" idx="3"/>
          </p:cNvCxnSpPr>
          <p:nvPr/>
        </p:nvCxnSpPr>
        <p:spPr>
          <a:xfrm flipH="1">
            <a:off x="5901110" y="4219347"/>
            <a:ext cx="931844" cy="562205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96853" y="5718653"/>
            <a:ext cx="2654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Ввод жилья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населением</a:t>
            </a:r>
          </a:p>
          <a:p>
            <a:pPr algn="ctr"/>
            <a:r>
              <a:rPr lang="ru-RU" b="1" u="sng" dirty="0" smtClean="0">
                <a:solidFill>
                  <a:srgbClr val="002060"/>
                </a:solidFill>
              </a:rPr>
              <a:t>4 место</a:t>
            </a:r>
            <a:endParaRPr lang="ru-RU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2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87399" y="260648"/>
            <a:ext cx="6996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Личные подсобные хозяйства района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C:\Users\Dolgov\Desktop\Новая папка (4)\51b8ab8a165aa1fb5a57daf7b2513248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2" y="1292226"/>
            <a:ext cx="3891541" cy="2671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1" y="4209371"/>
            <a:ext cx="4092100" cy="2498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C:\Documents and Settings\Ирина\Мои документы\20180105_0840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4048" y="1257946"/>
            <a:ext cx="374441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 descr="http://www.xn----dtbcgyiwlb1a4he.xn--p1ai/images/stories/%D0%B3%D1%83%D1%81%D0%B8%20%D0%BD%D0%B0%20%D0%B4%D0%BE%D1%80%D0%BE%D0%B3%D0%B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7" r="10248"/>
          <a:stretch/>
        </p:blipFill>
        <p:spPr bwMode="auto">
          <a:xfrm>
            <a:off x="4797391" y="4345315"/>
            <a:ext cx="4157730" cy="22267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87399" y="260648"/>
            <a:ext cx="6996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Личные подсобные хозяйства района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230168" y="1314271"/>
            <a:ext cx="2428892" cy="14287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Молоко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8</a:t>
            </a:r>
            <a:r>
              <a:rPr lang="ru-RU" sz="2400" b="1" dirty="0" smtClean="0">
                <a:solidFill>
                  <a:srgbClr val="002060"/>
                </a:solidFill>
              </a:rPr>
              <a:t>,5 тыс.тонн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72861" y="3027733"/>
            <a:ext cx="2526931" cy="121900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Товарный мед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153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тонны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1471" y="1381809"/>
            <a:ext cx="2607487" cy="14287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Мясо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1,</a:t>
            </a:r>
            <a:r>
              <a:rPr lang="en-US" sz="2400" b="1" dirty="0" smtClean="0">
                <a:solidFill>
                  <a:srgbClr val="002060"/>
                </a:solidFill>
              </a:rPr>
              <a:t>3</a:t>
            </a:r>
            <a:r>
              <a:rPr lang="ru-RU" sz="2400" b="1" dirty="0" smtClean="0">
                <a:solidFill>
                  <a:srgbClr val="002060"/>
                </a:solidFill>
              </a:rPr>
              <a:t> тыс.тонн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78959" y="2829839"/>
            <a:ext cx="2786082" cy="21431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Продукция частных подворий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за 2017 год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</a:rPr>
              <a:t>35</a:t>
            </a:r>
            <a:r>
              <a:rPr lang="ru-RU" sz="2800" b="1" dirty="0" smtClean="0">
                <a:solidFill>
                  <a:srgbClr val="FF0000"/>
                </a:solidFill>
              </a:rPr>
              <a:t> млн.руб.</a:t>
            </a:r>
          </a:p>
          <a:p>
            <a:pPr algn="ctr"/>
            <a:endParaRPr lang="ru-RU" sz="2800" dirty="0"/>
          </a:p>
        </p:txBody>
      </p:sp>
      <p:pic>
        <p:nvPicPr>
          <p:cNvPr id="21" name="Picture 10" descr="http://img0.liveinternet.ru/images/attach/c/0/44/900/44900348_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031" y="4296655"/>
            <a:ext cx="1801019" cy="98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3" descr="Y:\site\Галия\яйцо\f51e447db2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19" y="5301208"/>
            <a:ext cx="1983932" cy="1314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Y:\site\Галия\кур\20130718_foo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81" y="5301208"/>
            <a:ext cx="1734844" cy="1301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-36512" y="5301208"/>
            <a:ext cx="2786082" cy="14287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Овощи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8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  <a:r>
              <a:rPr lang="en-US" sz="2400" b="1" dirty="0" smtClean="0">
                <a:solidFill>
                  <a:srgbClr val="002060"/>
                </a:solidFill>
              </a:rPr>
              <a:t>5</a:t>
            </a:r>
            <a:r>
              <a:rPr lang="ru-RU" sz="2400" b="1" dirty="0" smtClean="0">
                <a:solidFill>
                  <a:srgbClr val="002060"/>
                </a:solidFill>
              </a:rPr>
              <a:t> тыс.тонн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7" name="Picture 4" descr="http://ukraine.web2ua.com/wp-content/uploads/2017/06/160214_jeksport_ukrainskogo_kartofelja_prodolzha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87" y="4041625"/>
            <a:ext cx="1853571" cy="1235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images.dmir.ru/dmir/images/telyata-2055367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300502" y="1170778"/>
            <a:ext cx="2542996" cy="1540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вал 13"/>
          <p:cNvSpPr/>
          <p:nvPr/>
        </p:nvSpPr>
        <p:spPr>
          <a:xfrm>
            <a:off x="6372200" y="2810569"/>
            <a:ext cx="2736304" cy="12887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Картофель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6</a:t>
            </a:r>
            <a:r>
              <a:rPr lang="ru-RU" sz="2400" b="1" dirty="0" smtClean="0">
                <a:solidFill>
                  <a:srgbClr val="002060"/>
                </a:solidFill>
              </a:rPr>
              <a:t>,</a:t>
            </a:r>
            <a:r>
              <a:rPr lang="en-US" sz="2400" b="1" dirty="0" smtClean="0">
                <a:solidFill>
                  <a:srgbClr val="002060"/>
                </a:solidFill>
              </a:rPr>
              <a:t>0</a:t>
            </a:r>
            <a:r>
              <a:rPr lang="ru-RU" sz="2400" b="1" dirty="0" smtClean="0">
                <a:solidFill>
                  <a:srgbClr val="002060"/>
                </a:solidFill>
              </a:rPr>
              <a:t> тыс.тонн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417725" y="5229200"/>
            <a:ext cx="2664296" cy="14287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Яйца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7 </a:t>
            </a:r>
            <a:r>
              <a:rPr lang="ru-RU" sz="2400" b="1" dirty="0" err="1" smtClean="0">
                <a:solidFill>
                  <a:srgbClr val="002060"/>
                </a:solidFill>
              </a:rPr>
              <a:t>млн.шт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2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87399" y="260648"/>
            <a:ext cx="6996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Сельскохозяйственные ярмарки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7" name="Picture 2" descr="C:\Users\Roza\Desktop\ярмарка НАШИ\2017-09-23-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031" y="1316361"/>
            <a:ext cx="3714509" cy="2571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5" descr="C:\Users\Roza\Desktop\Фото с ярмарки\2017-09-23-0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5819" y="3869020"/>
            <a:ext cx="3549567" cy="2793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Roza\Desktop\ярмарка НАШИ\2017-09-23-0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96" y="3997090"/>
            <a:ext cx="3331946" cy="2665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C:\Users\Roza\Desktop\ярмарка НАШИ\2017-09-23-0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7498" y="1316361"/>
            <a:ext cx="4346211" cy="22087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45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F:\IMG_27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7" y="1292226"/>
            <a:ext cx="3629021" cy="2710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:\IMG_27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861" y="1988840"/>
            <a:ext cx="4656201" cy="3477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Roza\Desktop\ярмарка НАШИ\2017-09-23-0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269" y="4068927"/>
            <a:ext cx="3988002" cy="2528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87399" y="260648"/>
            <a:ext cx="6996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Сельскохозяйственные ярмарки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7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27584" y="336289"/>
            <a:ext cx="7012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Субъекты малого и среднего бизнеса - 2530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TextBox 6"/>
          <p:cNvSpPr txBox="1"/>
          <p:nvPr/>
        </p:nvSpPr>
        <p:spPr>
          <a:xfrm>
            <a:off x="1658302" y="5350990"/>
            <a:ext cx="608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020274"/>
                </a:solidFill>
              </a:rPr>
              <a:t>валового территориального продукта</a:t>
            </a:r>
            <a:endParaRPr lang="ru-RU" sz="2800" b="1" dirty="0">
              <a:solidFill>
                <a:srgbClr val="020274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7524" y="1412776"/>
            <a:ext cx="2952328" cy="19442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Малых и средних предприятий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1005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754183" y="1412776"/>
            <a:ext cx="3102293" cy="19442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Индивидуальных предпринимателей</a:t>
            </a:r>
          </a:p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1446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08891" y="1412776"/>
            <a:ext cx="2016224" cy="19442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Крестьянско-фермерских хозяйств </a:t>
            </a:r>
          </a:p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4369189" y="3789040"/>
            <a:ext cx="451041" cy="7512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603512" y="4619238"/>
            <a:ext cx="1904592" cy="5691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22,4%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2434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 descr="http://im7-tub-ru.yandex.net/i?id=104410986-35-72&amp;n=21"/>
          <p:cNvSpPr>
            <a:spLocks noChangeAspect="1" noChangeArrowheads="1"/>
          </p:cNvSpPr>
          <p:nvPr/>
        </p:nvSpPr>
        <p:spPr bwMode="auto">
          <a:xfrm>
            <a:off x="63500" y="-136525"/>
            <a:ext cx="190500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115616" y="44624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Предпринимательство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и потребительский рынок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Z:\orgotdel\orgotdel\3 созыв\12 заседание Отчет Главы за 2016 год\СТЕНДЫ фото\Торговля\7 Пятерочка п.Новы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38" y="4109514"/>
            <a:ext cx="3473101" cy="2604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Z:\ekn\ИТОГИ_ПРОГНОЗЫ_ИНДИКАТОРЫ_ПОКАЗАТЕЛИ СЭР\ИТОГИ\ДОКЛАД ГЛАВЫ 2017\Стенды\Гардали магазин\IMG-20180210-WA001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0"/>
          <a:stretch/>
        </p:blipFill>
        <p:spPr bwMode="auto">
          <a:xfrm>
            <a:off x="918575" y="1292226"/>
            <a:ext cx="3184194" cy="321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:\orgotdel\orgotdel\3 созыв\12 заседание Отчет Главы за 2016 год\СТЕНДЫ фото\Торговля\8 Пятороч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976304"/>
            <a:ext cx="2808312" cy="2751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Круглое Поле\Desktop\Фото\Магнит магазин\IMG_00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40684" y="1292226"/>
            <a:ext cx="3672408" cy="2754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2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149731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Строительство и ввод жилья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05237278"/>
              </p:ext>
            </p:extLst>
          </p:nvPr>
        </p:nvGraphicFramePr>
        <p:xfrm>
          <a:off x="1233714" y="2708920"/>
          <a:ext cx="662473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961180979"/>
              </p:ext>
            </p:extLst>
          </p:nvPr>
        </p:nvGraphicFramePr>
        <p:xfrm>
          <a:off x="1103108" y="1268760"/>
          <a:ext cx="6950288" cy="2512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477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262389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Развитие ИЖС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42" y="1340768"/>
            <a:ext cx="3686485" cy="2458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1" y="4193991"/>
            <a:ext cx="3735703" cy="2490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164" y="4123279"/>
            <a:ext cx="4494426" cy="2631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 descr="Z:\site\Исхакова site\фото частных домов\DSC08338 обрез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1" y="1242847"/>
            <a:ext cx="4012133" cy="2674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6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Управление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многоквартирными домами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111089" y="3985639"/>
            <a:ext cx="2901071" cy="132869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Сельские поселения района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>
            <a:stCxn id="8" idx="2"/>
            <a:endCxn id="18" idx="2"/>
          </p:cNvCxnSpPr>
          <p:nvPr/>
        </p:nvCxnSpPr>
        <p:spPr>
          <a:xfrm flipH="1" flipV="1">
            <a:off x="1571749" y="3954289"/>
            <a:ext cx="1539340" cy="695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19" idx="2"/>
          </p:cNvCxnSpPr>
          <p:nvPr/>
        </p:nvCxnSpPr>
        <p:spPr>
          <a:xfrm flipV="1">
            <a:off x="4601519" y="3540788"/>
            <a:ext cx="2595" cy="444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20" idx="2"/>
          </p:cNvCxnSpPr>
          <p:nvPr/>
        </p:nvCxnSpPr>
        <p:spPr>
          <a:xfrm flipV="1">
            <a:off x="5868144" y="3869638"/>
            <a:ext cx="1687665" cy="7640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5"/>
            <a:endCxn id="21" idx="0"/>
          </p:cNvCxnSpPr>
          <p:nvPr/>
        </p:nvCxnSpPr>
        <p:spPr>
          <a:xfrm>
            <a:off x="5587308" y="5119754"/>
            <a:ext cx="1169921" cy="3974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8" idx="3"/>
            <a:endCxn id="22" idx="0"/>
          </p:cNvCxnSpPr>
          <p:nvPr/>
        </p:nvCxnSpPr>
        <p:spPr>
          <a:xfrm flipH="1">
            <a:off x="2174985" y="5119754"/>
            <a:ext cx="1360956" cy="3974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635645" y="2874169"/>
            <a:ext cx="1872208" cy="10801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УК «Доверие»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563888" y="2460668"/>
            <a:ext cx="2080451" cy="10801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УК «Тамерлан»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547697" y="2789518"/>
            <a:ext cx="2016224" cy="10801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УК «Надежда»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21125" y="5517232"/>
            <a:ext cx="1872208" cy="10801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ТСЖ «</a:t>
            </a:r>
            <a:r>
              <a:rPr lang="ru-RU" sz="2000" b="1" dirty="0" err="1" smtClean="0">
                <a:solidFill>
                  <a:srgbClr val="002060"/>
                </a:solidFill>
              </a:rPr>
              <a:t>Князевское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38881" y="5517232"/>
            <a:ext cx="1872208" cy="10801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ТСЖ </a:t>
            </a:r>
            <a:r>
              <a:rPr lang="ru-RU" sz="2000" b="1" dirty="0" smtClean="0">
                <a:solidFill>
                  <a:srgbClr val="002060"/>
                </a:solidFill>
              </a:rPr>
              <a:t>«Нефтебаза»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878" y="1172945"/>
            <a:ext cx="8820472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Жилищный фонд района</a:t>
            </a:r>
          </a:p>
          <a:p>
            <a:pPr algn="ctr"/>
            <a:r>
              <a:rPr lang="ru-RU" sz="2400" b="1" dirty="0" smtClean="0"/>
              <a:t>256 многоквартирных домов </a:t>
            </a:r>
          </a:p>
          <a:p>
            <a:pPr algn="ctr"/>
            <a:r>
              <a:rPr lang="ru-RU" sz="2400" b="1" dirty="0" smtClean="0"/>
              <a:t>12,9 тыс. индивидуальных жилых домов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745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Сбор и вывоз ТБО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 населенных пунктах района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http://www.hino.ru/upload/iblock/21d/21da81db65693673d322c2455389f3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52" y="1340768"/>
            <a:ext cx="7099548" cy="5324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71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31" y="262389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Население района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071180396"/>
              </p:ext>
            </p:extLst>
          </p:nvPr>
        </p:nvGraphicFramePr>
        <p:xfrm>
          <a:off x="155574" y="1628800"/>
          <a:ext cx="5712569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30" name="Picture 6" descr="https://im1-tub-ru.yandex.net/i?id=95952f55951048d0c64ba6e0e55203ca&amp;n=33&amp;h=215&amp;w=3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763" y="2636912"/>
            <a:ext cx="335356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://karaul.ru/uploads/posts/2013-03/1362084076_deti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4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575" y="-27384"/>
            <a:ext cx="7109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Ремонт дорог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регионального значения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C:\Documents and Settings\Администратор\Local Settings\Temporary Internet Files\Content.Word\IMG-20171118-WA004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3706124"/>
            <a:ext cx="4029331" cy="2980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Documents and Settings\Администратор\Local Settings\Temporary Internet Files\Content.Word\IMG-20171118-WA002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512" y="3766307"/>
            <a:ext cx="3960440" cy="2905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Documents and Settings\Администратор\Local Settings\Temporary Internet Files\Content.Word\IMG-20171118-WA0035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37794" y="1244953"/>
            <a:ext cx="3981450" cy="2985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14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Обеспечение населения питьевой водой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147" name="Picture 3" descr="Z:\orgotdel\orgotdel\3 созыв\12 заседание Отчет Главы за 2016 год\СТЕНДЫ фото\Строители\3кузкей вод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t="10018" r="12466" b="12985"/>
          <a:stretch/>
        </p:blipFill>
        <p:spPr bwMode="auto">
          <a:xfrm>
            <a:off x="918575" y="4013827"/>
            <a:ext cx="3397041" cy="2610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orgotdel\orgotdel\3 созыв\12 заседание Отчет Главы за 2016 год\СТЕНДЫ фото\Строители\1бетьки, вода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4" t="8418" r="12855" b="8659"/>
          <a:stretch/>
        </p:blipFill>
        <p:spPr bwMode="auto">
          <a:xfrm>
            <a:off x="5436096" y="1352730"/>
            <a:ext cx="3436995" cy="5259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гульназ\Downloads\IMG_12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4" y="1306470"/>
            <a:ext cx="3874585" cy="29059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575" y="243918"/>
            <a:ext cx="7109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Газификация жилых домов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Y:\site\ДАМИРА\Доклад Абзаловой ноябрь 2017\доклад 2017\Бурдинское СП газ\Газоснабжение с.Бурды,ул.Комсомольская, д.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1" y="1442913"/>
            <a:ext cx="4472319" cy="3354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Y:\site\ДАМИРА\Доклад Абзаловой ноябрь 2017\доклад 2017\Староабд. СП\провед.газопровод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6" y="3429000"/>
            <a:ext cx="4326227" cy="3244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6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2045" y="262389"/>
            <a:ext cx="7032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Ремонт дорог местного значения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Y:\site\ДАМИРА\Доклад Абзаловой ноябрь 2017\доклад 2017\Азьмушкинское СП дороги\20170728_1259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34"/>
          <a:stretch/>
        </p:blipFill>
        <p:spPr bwMode="auto">
          <a:xfrm>
            <a:off x="342800" y="1268003"/>
            <a:ext cx="3647389" cy="2773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Круглое Поле\Desktop\Фото\фото для схода 2018\IMG_6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00" y="3836703"/>
            <a:ext cx="3785658" cy="28392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 descr="Y:\site\ДАМИРА\Доклад Абзаловой ноябрь 2017\доклад 2017\Азьмушкинское СП дороги\IMG-20170910-WA0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36" y="1273319"/>
            <a:ext cx="4322856" cy="2600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Y:\site\ДАМИРА\Доклад Абзаловой ноябрь 2017\доклад 2017\Калмиинское СП\ремонт дороги по ул.Мирная д.Малтабарово.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55" y="3940862"/>
            <a:ext cx="4828028" cy="271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8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2045" y="262389"/>
            <a:ext cx="7032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Ремонт дорог местного значения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Y:\site\ДАМИРА\Доклад Абзаловой ноябрь 2017\доклад 2017\Новотроицкое СП\дорога в д. Суровка по ул. Чех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08" y="4169895"/>
            <a:ext cx="3366120" cy="2524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Y:\site\ДАМИРА\Доклад Абзаловой ноябрь 2017\доклад 2017\Новотроицкое СП\тротуар по ул. Чехова д. Суров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190" y="1250346"/>
            <a:ext cx="3678155" cy="2758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Круглое Поле\Desktop\Фото\фото для схода 2018\IMG_53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294" y="3928050"/>
            <a:ext cx="3718814" cy="2766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C:\Documents and Settings\Администратор\Рабочий стол\фотографии 2017\Lenovo_A1000_IMG_20171003_09085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9815" y="1250346"/>
            <a:ext cx="3721293" cy="2481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54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2045" y="262389"/>
            <a:ext cx="7032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Ремонт дорог местного значения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Y:\site\ДАМИРА\Доклад Абзаловой ноябрь 2017\доклад 2017\Нижнесуык. СП\Ремонт дорог с.Н.Суык-Су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1" y="1298836"/>
            <a:ext cx="3936486" cy="2624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Y:\site\ДАМИРА\Доклад Абзаловой ноябрь 2017\доклад 2017\Азьмушкинское СП дороги\20170728_1258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26510"/>
            <a:ext cx="4545039" cy="2556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Y:\site\ДАМИРА\Доклад Абзаловой ноябрь 2017\доклад 2017\Шильнебашское СП\Установка искуственных неровностей ул.Школьная с. Ш(ильнебаш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969" y="3844205"/>
            <a:ext cx="3724291" cy="2793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Documents and Settings\Администратор\Local Settings\Temporary Internet Files\Content.Word\IMG-20170526-WA0024.jpg"/>
          <p:cNvPicPr/>
          <p:nvPr/>
        </p:nvPicPr>
        <p:blipFill rotWithShape="1">
          <a:blip r:embed="rId7"/>
          <a:srcRect r="21552"/>
          <a:stretch/>
        </p:blipFill>
        <p:spPr bwMode="auto">
          <a:xfrm>
            <a:off x="5111931" y="1215810"/>
            <a:ext cx="3312368" cy="2541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75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575" y="243918"/>
            <a:ext cx="7109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Пешеходный мост в </a:t>
            </a:r>
            <a:r>
              <a:rPr lang="ru-RU" sz="3600" b="1" dirty="0" err="1" smtClean="0">
                <a:solidFill>
                  <a:schemeClr val="bg1"/>
                </a:solidFill>
              </a:rPr>
              <a:t>с.Калмаш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C:\Users\калмаш\Desktop\фото\P10108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3085" y="1412776"/>
            <a:ext cx="7237830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4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575" y="243918"/>
            <a:ext cx="7109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Благоустройство родников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1" y="1681954"/>
            <a:ext cx="3429196" cy="4697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Рисунок 13" descr="C:\Documents and Settings\Администратор\Local Settings\Temporary Internet Files\Content.Word\IMG-20171118-WA0008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27913" y="4046738"/>
            <a:ext cx="3496386" cy="2550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C:\Documents and Settings\Мусабай\Рабочий стол\Глава\DSCN20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7573" y="1238426"/>
            <a:ext cx="4320480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0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575" y="243918"/>
            <a:ext cx="7109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Детские площадки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17032"/>
            <a:ext cx="4725032" cy="2894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 descr="C:\Users\гульназ\Downloads\P11001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70" y="1268760"/>
            <a:ext cx="4330346" cy="3247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38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0149" y="274696"/>
            <a:ext cx="842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Строительство ФАП в </a:t>
            </a:r>
            <a:r>
              <a:rPr lang="ru-RU" sz="3200" b="1" dirty="0" err="1" smtClean="0">
                <a:solidFill>
                  <a:schemeClr val="bg1"/>
                </a:solidFill>
              </a:rPr>
              <a:t>н.п</a:t>
            </a:r>
            <a:r>
              <a:rPr lang="ru-RU" sz="3200" b="1" dirty="0" smtClean="0">
                <a:solidFill>
                  <a:schemeClr val="bg1"/>
                </a:solidFill>
              </a:rPr>
              <a:t>. </a:t>
            </a:r>
            <a:r>
              <a:rPr lang="ru-RU" sz="3200" b="1" dirty="0" err="1" smtClean="0">
                <a:solidFill>
                  <a:schemeClr val="bg1"/>
                </a:solidFill>
              </a:rPr>
              <a:t>Малтабарово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7" y="3501008"/>
            <a:ext cx="2420761" cy="3227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64326"/>
            <a:ext cx="2448272" cy="3264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25" y="1340768"/>
            <a:ext cx="4488950" cy="2880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31" y="262389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Денежные доходы населения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842110"/>
              </p:ext>
            </p:extLst>
          </p:nvPr>
        </p:nvGraphicFramePr>
        <p:xfrm>
          <a:off x="323528" y="1268760"/>
          <a:ext cx="849694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217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2967" y="0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7323" y="-27384"/>
            <a:ext cx="73330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Здание </a:t>
            </a:r>
            <a:r>
              <a:rPr lang="ru-RU" sz="3200" b="1" dirty="0" smtClean="0">
                <a:solidFill>
                  <a:schemeClr val="bg1"/>
                </a:solidFill>
              </a:rPr>
              <a:t>Исполнительного комитета </a:t>
            </a:r>
            <a:r>
              <a:rPr lang="ru-RU" sz="3200" b="1" dirty="0">
                <a:solidFill>
                  <a:schemeClr val="bg1"/>
                </a:solidFill>
              </a:rPr>
              <a:t>сельского поселения в </a:t>
            </a:r>
            <a:r>
              <a:rPr lang="ru-RU" sz="3200" b="1" dirty="0" err="1">
                <a:solidFill>
                  <a:schemeClr val="bg1"/>
                </a:solidFill>
              </a:rPr>
              <a:t>с.Новотроицкое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гульназ\Desktop\доклад Абзаловой\Новотроицкое СП\каб. глав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86" y="3501008"/>
            <a:ext cx="4043486" cy="3032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гульназ\Desktop\доклад Абзаловой\Новотроицкое СП\адм. здание ИК Новотроицкого СП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8" y="1290722"/>
            <a:ext cx="4320305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2967" y="0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0" y="-27384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Парк «Солнечный»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 </a:t>
            </a:r>
            <a:r>
              <a:rPr lang="ru-RU" sz="3200" b="1" dirty="0" err="1">
                <a:solidFill>
                  <a:schemeClr val="bg1"/>
                </a:solidFill>
              </a:rPr>
              <a:t>н.п.Новотроицкое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3" descr="C:\Users\гульназ\Desktop\доклад Абзаловой\Новотроицкое СП\парк Солнечн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4" y="2158601"/>
            <a:ext cx="4379979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гульназ\Desktop\доклад Абзаловой\Новотроицкое СП\парк Солнечный в с. Новотроицко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20" y="4085488"/>
            <a:ext cx="4139952" cy="2716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гульназ\Desktop\доклад Абзаловой\IMG-20171202-WA0059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30" y="1252770"/>
            <a:ext cx="4120568" cy="2896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6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2967" y="0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Универсальные спортивные площадки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гульназ\Downloads\IMG_20170907_131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052" y="3429000"/>
            <a:ext cx="3899925" cy="2924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4" y="2051556"/>
            <a:ext cx="4443183" cy="3262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3"/>
          <p:cNvSpPr txBox="1"/>
          <p:nvPr/>
        </p:nvSpPr>
        <p:spPr>
          <a:xfrm>
            <a:off x="650587" y="1161612"/>
            <a:ext cx="3658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Спортивная площадка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 err="1" smtClean="0">
                <a:solidFill>
                  <a:srgbClr val="002060"/>
                </a:solidFill>
              </a:rPr>
              <a:t>н.п.Комсомолец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5187081" y="2503060"/>
            <a:ext cx="3658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Хоккейный корт в </a:t>
            </a:r>
            <a:r>
              <a:rPr lang="ru-RU" sz="2000" b="1" dirty="0" err="1" smtClean="0">
                <a:solidFill>
                  <a:srgbClr val="002060"/>
                </a:solidFill>
              </a:rPr>
              <a:t>с.Бетьки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1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97777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Строительство бассейна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 </a:t>
            </a:r>
            <a:r>
              <a:rPr lang="ru-RU" sz="3600" b="1" dirty="0" err="1" smtClean="0">
                <a:solidFill>
                  <a:schemeClr val="bg1"/>
                </a:solidFill>
              </a:rPr>
              <a:t>пос.Круглое</a:t>
            </a:r>
            <a:r>
              <a:rPr lang="ru-RU" sz="3600" b="1" dirty="0" smtClean="0">
                <a:solidFill>
                  <a:schemeClr val="bg1"/>
                </a:solidFill>
              </a:rPr>
              <a:t> Поле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Y:\site\Дима\Доклад СТРОй\бассейн кргулое поле\думаю эт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08" y="1306128"/>
            <a:ext cx="7668344" cy="5146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3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Капитальный ремонт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многоквартирных домов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2" name="Picture 3" descr="Y:\site\Дима\Доклад СТРОй\Суык Школ 39 По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249270"/>
            <a:ext cx="3744417" cy="5329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Y:\site\Дима\Доклад СТРОй\Тат Сов По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47" y="1176575"/>
            <a:ext cx="3670001" cy="2752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Y:\site\Дима\Доклад СТРОй\Бетьки пос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5"/>
          <a:stretch/>
        </p:blipFill>
        <p:spPr bwMode="auto">
          <a:xfrm>
            <a:off x="732158" y="3690922"/>
            <a:ext cx="3393977" cy="2918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17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2967" y="0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0" y="247672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Бурдинский</a:t>
            </a:r>
            <a:r>
              <a:rPr lang="ru-RU" sz="3200" b="1" dirty="0" smtClean="0">
                <a:solidFill>
                  <a:schemeClr val="bg1"/>
                </a:solidFill>
              </a:rPr>
              <a:t> сельский дом культуры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гульназ\Desktop\доклад Абзаловой\Бурдинское СП\Бурдинский СДК открыт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0" y="2398982"/>
            <a:ext cx="3996444" cy="2997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гульназ\Downloads\IMG_33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856" y="1363967"/>
            <a:ext cx="3600400" cy="2700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гульназ\Downloads\IMG_33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9" y="4011521"/>
            <a:ext cx="3600400" cy="2700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2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Капитальный ремонт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детского сада «</a:t>
            </a:r>
            <a:r>
              <a:rPr lang="ru-RU" sz="3600" b="1" dirty="0" err="1" smtClean="0">
                <a:solidFill>
                  <a:schemeClr val="bg1"/>
                </a:solidFill>
              </a:rPr>
              <a:t>Кояшкай</a:t>
            </a:r>
            <a:r>
              <a:rPr lang="ru-RU" sz="3600" b="1" dirty="0" smtClean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4" name="Рисунок 13" descr="I:\Глава Хазеев В.Г\DSCN22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395" y="1340768"/>
            <a:ext cx="7272808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2967" y="0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МБОУ «</a:t>
            </a:r>
            <a:r>
              <a:rPr lang="ru-RU" sz="3200" b="1" dirty="0" err="1">
                <a:solidFill>
                  <a:schemeClr val="bg1"/>
                </a:solidFill>
              </a:rPr>
              <a:t>Стародрюшевская</a:t>
            </a:r>
            <a:r>
              <a:rPr lang="ru-RU" sz="3200" b="1" dirty="0">
                <a:solidFill>
                  <a:schemeClr val="bg1"/>
                </a:solidFill>
              </a:rPr>
              <a:t> начальная общеобразовательная школа»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79" y="2276872"/>
            <a:ext cx="3697263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 descr="C:\Users\гульназ\Downloads\01-12-2017_08-58-20\WhatsApp Image 2017-10-26 at 16.11.10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31" y="1412776"/>
            <a:ext cx="3716584" cy="2335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66" y="3985751"/>
            <a:ext cx="3710950" cy="2481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3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2967" y="0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Организация дополнительных групп в </a:t>
            </a:r>
            <a:r>
              <a:rPr lang="ru-RU" sz="3600" b="1" dirty="0" err="1">
                <a:solidFill>
                  <a:schemeClr val="bg1"/>
                </a:solidFill>
              </a:rPr>
              <a:t>с.Новотроицкое</a:t>
            </a:r>
            <a:r>
              <a:rPr lang="ru-RU" sz="3600" b="1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8" name="Picture 3" descr="C:\Users\гульназ\Desktop\доклад Абзаловой\Новотроицкое СП\доп.групп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5" y="1268760"/>
            <a:ext cx="4356633" cy="29036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гульназ\AppData\Local\Temp\ФОТО\18\18\IMG_20170916_1247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74" y="3409485"/>
            <a:ext cx="3775373" cy="3251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57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6930" y="323074"/>
            <a:ext cx="72394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Восстановление уличного освещения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гульназ\Desktop\фото доклад 2016\освещение\освещение Кулушево\P10809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3294303" cy="53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Documents and Settings\Администратор\Local Settings\Temporary Internet Files\Content.Word\IMG-20170802-WA001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5906" y="1365919"/>
            <a:ext cx="3906534" cy="5231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13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91231" y="260648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Промышленность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58346549"/>
              </p:ext>
            </p:extLst>
          </p:nvPr>
        </p:nvGraphicFramePr>
        <p:xfrm>
          <a:off x="4160223" y="2348880"/>
          <a:ext cx="496855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29395576"/>
              </p:ext>
            </p:extLst>
          </p:nvPr>
        </p:nvGraphicFramePr>
        <p:xfrm>
          <a:off x="179512" y="1268760"/>
          <a:ext cx="4308287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6205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190381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Гранты сельским поселениям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гульназ\Desktop\доклад Абзаловой\Семекеевское СП\Ремонт ДК Саитово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1218"/>
            <a:ext cx="3672408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гульназ\Desktop\доклад Абзаловой\IMG-20171202-WA0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76112"/>
            <a:ext cx="3693951" cy="4925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0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97777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Санитарно-экологический двухмесячник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3" descr="Z:\ostr\Исхакова ostr\фото для доклада 19.05.2017\субботник Круглое Поле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1" y="1340768"/>
            <a:ext cx="4591942" cy="2582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Y:\site\Дамира\для доклада главы 2017 РФ\экология\уборка кладбищ\Биюр. СП\29 апрел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133" y="1340768"/>
            <a:ext cx="3506047" cy="2629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Y:\site\Дамира\для доклада главы 2017 РФ\экология\уборка кладбищ\Калмашское  СП\н. п. Игенче уборка тер. клад. 01.05.2016 г. (2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62"/>
          <a:stretch/>
        </p:blipFill>
        <p:spPr bwMode="auto">
          <a:xfrm>
            <a:off x="441031" y="3990311"/>
            <a:ext cx="4298382" cy="2754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гульназ\Desktop\доклад Абзаловой\Семекеевское СП\вырубка дер. с. Семекеево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660" y="3712533"/>
            <a:ext cx="2305254" cy="3073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01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29" y="261518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День посадки леса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Y:\site\Дамира\для доклада главы 2017 РФ\посадка леса 2016 фото\Азьмушкинское СП\ул. Тукая пос. Нов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96" y="1284718"/>
            <a:ext cx="4487797" cy="2519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site\Дамира\для доклада главы 2017 РФ\посадка леса 2016 фото\Бурд. СП\Посадка леса Бурд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4" y="3873641"/>
            <a:ext cx="3711342" cy="278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Y:\site\Дамира\для доклада главы 2017 РФ\посадка леса 2016 фото\Калмаш. СП после отчета 28.04.15\3 0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95" y="3813129"/>
            <a:ext cx="3779912" cy="2834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1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Благоустройство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населенных пунктов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Y:\site\Дамира\для доклада главы 2017 РФ\экология\фото Малошил. СП\Малошил. СП уборка терри-и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2" y="1336458"/>
            <a:ext cx="3337159" cy="2502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site\Дамира\для доклада главы 2017 РФ\экология\фото Малошил. СП\Малошил. СП уборка терри-и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571" y="4010402"/>
            <a:ext cx="3630893" cy="2723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site\Дамира\для доклада главы 2017 РФ\экология\фото мус. завод\Мус. Завод уборка территории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2" y="4041475"/>
            <a:ext cx="360040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site\Дамира\для доклада главы 2017 РФ\экология\фото Тл. Тамак\ТЛ. Тамак уборка тер-и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78" y="1336458"/>
            <a:ext cx="3445986" cy="2584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Рекультивация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«диких» карьеров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C:\Users\калмаш\Desktop\фото\P10108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207" y="1197034"/>
            <a:ext cx="7243193" cy="540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4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262389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Аэропорт «</a:t>
            </a:r>
            <a:r>
              <a:rPr lang="ru-RU" sz="3600" b="1" dirty="0" err="1" smtClean="0">
                <a:solidFill>
                  <a:schemeClr val="bg1"/>
                </a:solidFill>
              </a:rPr>
              <a:t>Бегишево</a:t>
            </a:r>
            <a:r>
              <a:rPr lang="ru-RU" sz="3600" b="1" dirty="0" smtClean="0">
                <a:solidFill>
                  <a:schemeClr val="bg1"/>
                </a:solidFill>
              </a:rPr>
              <a:t>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99" y="1268760"/>
            <a:ext cx="6372199" cy="2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38" name="Picture 2" descr="http://world-s.ru/images/stories/aeroporti/ROSSIA/2016/2016-1/Begishevo-Airport-tatarstan-fot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48" y="3505200"/>
            <a:ext cx="4553684" cy="3205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6228184" y="3525399"/>
            <a:ext cx="2687459" cy="109398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767,2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</a:rPr>
              <a:t>млн.рублей</a:t>
            </a:r>
            <a:endParaRPr lang="ru-RU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-3577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Структурное подразделение Куйбышевской железной дороги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508104" y="1537691"/>
            <a:ext cx="2916195" cy="109398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Более 1,5</a:t>
            </a:r>
          </a:p>
          <a:p>
            <a:pPr algn="ctr"/>
            <a:r>
              <a:rPr lang="ru-RU" sz="2400" b="1" dirty="0" err="1" smtClean="0">
                <a:solidFill>
                  <a:schemeClr val="bg1">
                    <a:lumMod val="95000"/>
                  </a:schemeClr>
                </a:solidFill>
              </a:rPr>
              <a:t>млрд.рублей</a:t>
            </a:r>
            <a:endParaRPr lang="ru-RU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2" descr="F:\жд\7229.jp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6"/>
            <a:ext cx="5212555" cy="347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8192"/>
            <a:ext cx="4536504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74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43608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Транспортные услуги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по пассажирским перевозкам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Y:\site\Дамира\для доклада главы 2017 РФ\перевозчики\фото авт. Круглое Поле и цент перевозки гемодеал. б-х\IMG_23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0" y="1412776"/>
            <a:ext cx="4355976" cy="2903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:\site\фото 12.05.2016 перевозчики\IMG-20160419-WA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8" y="4181082"/>
            <a:ext cx="4572000" cy="2571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site\фото 12.05.2016 перевозчики\IMG-20160511-WA000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69" y="1399395"/>
            <a:ext cx="3003781" cy="5340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86813" y="243918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Детские сады района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540203"/>
              </p:ext>
            </p:extLst>
          </p:nvPr>
        </p:nvGraphicFramePr>
        <p:xfrm>
          <a:off x="206917" y="1340768"/>
          <a:ext cx="8685563" cy="3528392"/>
        </p:xfrm>
        <a:graphic>
          <a:graphicData uri="http://schemas.openxmlformats.org/drawingml/2006/table">
            <a:tbl>
              <a:tblPr firstRow="1" firstCol="1" bandRow="1"/>
              <a:tblGrid>
                <a:gridCol w="2554576"/>
                <a:gridCol w="2861127"/>
                <a:gridCol w="3269860"/>
              </a:tblGrid>
              <a:tr h="19804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детских садов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15" marR="487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воспитанников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15" marR="487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t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Охват дошкольным образованием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15" marR="487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5479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t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t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15" marR="487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1590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15" marR="487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76,3%</a:t>
                      </a:r>
                      <a:r>
                        <a:rPr lang="ru-RU" sz="32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715" marR="4871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91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86813" y="4462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Игровые занятия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в дошкольных учреждениях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13" descr="P10400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54238"/>
            <a:ext cx="4257361" cy="2845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Рисунок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687" y="1340768"/>
            <a:ext cx="3890317" cy="2858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P104033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62" y="1340768"/>
            <a:ext cx="4176712" cy="2786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2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2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1231" y="149731"/>
            <a:ext cx="67931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Отраслевая структура произведенной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и отгруженной продукции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22907238"/>
              </p:ext>
            </p:extLst>
          </p:nvPr>
        </p:nvGraphicFramePr>
        <p:xfrm>
          <a:off x="251520" y="1124744"/>
          <a:ext cx="8676964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100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19223" y="116632"/>
            <a:ext cx="67931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Детский сад «</a:t>
            </a:r>
            <a:r>
              <a:rPr lang="tt-RU" sz="2800" b="1" dirty="0" smtClean="0">
                <a:solidFill>
                  <a:schemeClr val="bg1"/>
                </a:solidFill>
              </a:rPr>
              <a:t>Березка</a:t>
            </a:r>
            <a:r>
              <a:rPr lang="ru-RU" sz="2800" b="1" dirty="0" smtClean="0">
                <a:solidFill>
                  <a:schemeClr val="bg1"/>
                </a:solidFill>
              </a:rPr>
              <a:t>»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- «Лучший </a:t>
            </a:r>
            <a:r>
              <a:rPr lang="ru-RU" sz="2800" b="1" dirty="0" err="1" smtClean="0">
                <a:solidFill>
                  <a:schemeClr val="bg1"/>
                </a:solidFill>
              </a:rPr>
              <a:t>билингвальный</a:t>
            </a:r>
            <a:r>
              <a:rPr lang="ru-RU" sz="2800" b="1" dirty="0" smtClean="0">
                <a:solidFill>
                  <a:schemeClr val="bg1"/>
                </a:solidFill>
              </a:rPr>
              <a:t> детский сад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Z:\ИМЦ\Гульназ Назифовна\Билингвальный детский сад\IMG_9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8976" r="6860" b="12772"/>
          <a:stretch>
            <a:fillRect/>
          </a:stretch>
        </p:blipFill>
        <p:spPr bwMode="auto">
          <a:xfrm>
            <a:off x="1115615" y="3949283"/>
            <a:ext cx="3267765" cy="2898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Z:\ИМЦ\Гульназ Назифовна\Билингвальный детский сад\IMG_90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4" t="16821" r="10001" b="26360"/>
          <a:stretch>
            <a:fillRect/>
          </a:stretch>
        </p:blipFill>
        <p:spPr bwMode="auto">
          <a:xfrm>
            <a:off x="5076056" y="1503361"/>
            <a:ext cx="3744709" cy="4891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Z:\ИМЦ\Гульназ Назифовна\Для презентации\Семинар Аленушка 10.03.2017\2017-03-10-PHOTO-000014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82" y="1207803"/>
            <a:ext cx="3920717" cy="2733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4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575" y="-6456"/>
            <a:ext cx="73219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Контингент обучающихся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 общеобразовательных организациях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Объект 6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22422993"/>
              </p:ext>
            </p:extLst>
          </p:nvPr>
        </p:nvGraphicFramePr>
        <p:xfrm>
          <a:off x="441031" y="1412776"/>
          <a:ext cx="8441317" cy="3782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95066" y="5421478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Средняя наполняемость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классов: 12,2  учащихся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6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9399" y="243918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Кадровое обеспечение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81363475"/>
              </p:ext>
            </p:extLst>
          </p:nvPr>
        </p:nvGraphicFramePr>
        <p:xfrm>
          <a:off x="629382" y="1189850"/>
          <a:ext cx="8047074" cy="555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2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190381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заключительного этапа республиканской олимпиады "Путь к Олимпу"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189856"/>
              </p:ext>
            </p:extLst>
          </p:nvPr>
        </p:nvGraphicFramePr>
        <p:xfrm>
          <a:off x="179512" y="1484784"/>
          <a:ext cx="8784976" cy="4248472"/>
        </p:xfrm>
        <a:graphic>
          <a:graphicData uri="http://schemas.openxmlformats.org/drawingml/2006/table">
            <a:tbl>
              <a:tblPr/>
              <a:tblGrid>
                <a:gridCol w="2376264"/>
                <a:gridCol w="1728192"/>
                <a:gridCol w="1440160"/>
                <a:gridCol w="1800200"/>
                <a:gridCol w="1440160"/>
              </a:tblGrid>
              <a:tr h="6892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редмет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8229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Бурдинская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Чернов Валентин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Утяшова В.Н.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Малошильнинская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Садриева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Резеда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Мифтахова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З.Р.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Комсомольская 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Петров Виктор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Юнусова Г.Л.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Малошильнинская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Александрова Ирина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Асанова Ю.Г.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7883" marR="7883" marT="78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94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190381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Итоги регионального этапа </a:t>
            </a:r>
            <a:endParaRPr lang="ru-RU" sz="2800" b="1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fontAlgn="ctr"/>
            <a:r>
              <a:rPr lang="ru-RU" sz="2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Всероссийских </a:t>
            </a:r>
            <a:r>
              <a:rPr lang="ru-RU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олимпиад школьников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055089"/>
              </p:ext>
            </p:extLst>
          </p:nvPr>
        </p:nvGraphicFramePr>
        <p:xfrm>
          <a:off x="107504" y="1556792"/>
          <a:ext cx="8856984" cy="4104456"/>
        </p:xfrm>
        <a:graphic>
          <a:graphicData uri="http://schemas.openxmlformats.org/drawingml/2006/table">
            <a:tbl>
              <a:tblPr/>
              <a:tblGrid>
                <a:gridCol w="1845205"/>
                <a:gridCol w="2361863"/>
                <a:gridCol w="2129636"/>
                <a:gridCol w="2520280"/>
              </a:tblGrid>
              <a:tr h="8708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Предмет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Участник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Школа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Учитель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0733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английский язык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Тимошев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Дамир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Круглопольская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Орловская Л.С.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русская литература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Хакимова 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Миляуша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Мусабай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-Заводская 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Марсалова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Г.М.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биология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Бариев Тимур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п.Новый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Миннигулова</a:t>
                      </a:r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Г.Р.</a:t>
                      </a:r>
                    </a:p>
                  </a:txBody>
                  <a:tcPr marL="9092" marR="9092" marT="90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9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44624"/>
            <a:ext cx="7200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alt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Заключительный </a:t>
            </a:r>
            <a:r>
              <a:rPr lang="ru-RU" altLang="ru-RU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 Олимпиады национальной технологической инициативы по профилю </a:t>
            </a:r>
            <a:endParaRPr lang="ru-RU" altLang="ru-RU" sz="2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ctr"/>
            <a:r>
              <a:rPr lang="ru-RU" alt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Интеллектуальные робототехнические системы» в </a:t>
            </a:r>
            <a:r>
              <a:rPr lang="ru-RU" altLang="ru-RU" sz="2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г.Сочи</a:t>
            </a:r>
            <a:endParaRPr lang="ru-RU" sz="2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5" t="30297" r="41752" b="2712"/>
          <a:stretch/>
        </p:blipFill>
        <p:spPr bwMode="auto">
          <a:xfrm>
            <a:off x="1943708" y="2033464"/>
            <a:ext cx="4968552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9512" y="1389548"/>
            <a:ext cx="86409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 err="1" smtClean="0">
                <a:latin typeface="Times New Roman" pitchFamily="18" charset="0"/>
                <a:cs typeface="Times New Roman" pitchFamily="18" charset="0"/>
              </a:rPr>
              <a:t>Якупов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Алмаз – ученик </a:t>
            </a:r>
            <a:r>
              <a:rPr lang="ru-RU" altLang="ru-RU" sz="3200" dirty="0" err="1" smtClean="0">
                <a:latin typeface="Times New Roman" pitchFamily="18" charset="0"/>
                <a:cs typeface="Times New Roman" pitchFamily="18" charset="0"/>
              </a:rPr>
              <a:t>Биклянской</a:t>
            </a:r>
            <a:r>
              <a:rPr lang="ru-RU" altLang="ru-RU" sz="3200" dirty="0" smtClean="0">
                <a:latin typeface="Times New Roman" pitchFamily="18" charset="0"/>
                <a:cs typeface="Times New Roman" pitchFamily="18" charset="0"/>
              </a:rPr>
              <a:t> школы</a:t>
            </a:r>
          </a:p>
        </p:txBody>
      </p:sp>
    </p:spTree>
    <p:extLst>
      <p:ext uri="{BB962C8B-B14F-4D97-AF65-F5344CB8AC3E}">
        <p14:creationId xmlns:p14="http://schemas.microsoft.com/office/powerpoint/2010/main" val="36814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44624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Сведения о выпускниках,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награжденных медалью </a:t>
            </a:r>
            <a:endParaRPr lang="ru-RU" altLang="ru-RU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965193"/>
              </p:ext>
            </p:extLst>
          </p:nvPr>
        </p:nvGraphicFramePr>
        <p:xfrm>
          <a:off x="269333" y="1340768"/>
          <a:ext cx="8605334" cy="5330825"/>
        </p:xfrm>
        <a:graphic>
          <a:graphicData uri="http://schemas.openxmlformats.org/drawingml/2006/table">
            <a:tbl>
              <a:tblPr/>
              <a:tblGrid>
                <a:gridCol w="4302667"/>
                <a:gridCol w="4302667"/>
              </a:tblGrid>
              <a:tr h="8458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образовательного учреждения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Выпускники,  награжденные медалью Российской Федерации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795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Биклянская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Хасанова Алина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2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Князевская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Сафиуллин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Ранис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2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Малошильнинская СОШ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Муськина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Динара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60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Мелекесская СОШ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Умнова Лиана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4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Нижнесуыксинская СОШ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Хайрутдинова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Инзиля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2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Тлянче-Тамакская</a:t>
                      </a: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СОШ</a:t>
                      </a: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Юсупова </a:t>
                      </a:r>
                      <a:r>
                        <a:rPr kumimoji="0" 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Айсылу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933" marR="4393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40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44624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число 100 лучших </a:t>
            </a:r>
            <a:r>
              <a:rPr lang="ru-RU" alt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школ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None/>
            </a:pPr>
            <a:r>
              <a:rPr lang="ru-RU" altLang="ru-RU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Республики Татарстан вошли</a:t>
            </a:r>
            <a:endParaRPr lang="ru-RU" altLang="ru-RU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440176"/>
              </p:ext>
            </p:extLst>
          </p:nvPr>
        </p:nvGraphicFramePr>
        <p:xfrm>
          <a:off x="269333" y="1340768"/>
          <a:ext cx="8605335" cy="4769688"/>
        </p:xfrm>
        <a:graphic>
          <a:graphicData uri="http://schemas.openxmlformats.org/drawingml/2006/table">
            <a:tbl>
              <a:tblPr/>
              <a:tblGrid>
                <a:gridCol w="2868445"/>
                <a:gridCol w="2868445"/>
                <a:gridCol w="2868445"/>
              </a:tblGrid>
              <a:tr h="8458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Школы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Ф.И.О 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директора</a:t>
                      </a: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Позиция в рейтинге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1703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Князевская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Крупнова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Елена Ивановна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59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5618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Бетькинская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Шагимарданова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Раушания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Анваровна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72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Нижнесуыксинская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Сафиуллина </a:t>
                      </a:r>
                      <a:endParaRPr lang="ru-RU" sz="24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Венера 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Валериевна</a:t>
                      </a: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(в рейтинге базовых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школ)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379" marR="3037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2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47215" y="93664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Поддержка семьи и детства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C:\Лариса\Лариса Николаевна\Фото\картинки\Слайд №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13" y="1124743"/>
            <a:ext cx="7676927" cy="575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5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75430" y="274695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Работа с опекунскими семьями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Dolgov\AppData\Local\Microsoft\Windows\Temporary Internet Files\Content.Outlook\ZNCOCTN8\IMG_52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970" y="3068960"/>
            <a:ext cx="4828857" cy="3621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olgov\AppData\Local\Microsoft\Windows\Temporary Internet Files\Content.Outlook\ZNCOCTN8\IMG_52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1" y="1214806"/>
            <a:ext cx="4396809" cy="3297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2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844" y="332656"/>
            <a:ext cx="885831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3100" b="1" dirty="0" smtClean="0">
                <a:solidFill>
                  <a:schemeClr val="bg1"/>
                </a:solidFill>
              </a:rPr>
              <a:t>        ОАО “</a:t>
            </a:r>
            <a:r>
              <a:rPr lang="ru-RU" sz="3100" b="1" dirty="0" err="1" smtClean="0">
                <a:solidFill>
                  <a:schemeClr val="bg1"/>
                </a:solidFill>
              </a:rPr>
              <a:t>Набережночелнинский</a:t>
            </a:r>
            <a:r>
              <a:rPr lang="ru-RU" sz="3100" b="1" dirty="0" smtClean="0">
                <a:solidFill>
                  <a:schemeClr val="bg1"/>
                </a:solidFill>
              </a:rPr>
              <a:t> элеватор»         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Произведено:</a:t>
            </a:r>
          </a:p>
          <a:p>
            <a:endParaRPr lang="ru-RU" sz="2800" b="1" dirty="0">
              <a:solidFill>
                <a:srgbClr val="00206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комбикормов – 351,5 тыс. тонн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жмых рапса – 10,2 </a:t>
            </a:r>
            <a:r>
              <a:rPr lang="ru-RU" sz="2800" b="1" dirty="0" err="1" smtClean="0">
                <a:solidFill>
                  <a:srgbClr val="002060"/>
                </a:solidFill>
              </a:rPr>
              <a:t>тыс.тн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</a:rPr>
              <a:t>масло рапсовое – 4,9 тыс. тонн</a:t>
            </a:r>
          </a:p>
        </p:txBody>
      </p:sp>
      <p:sp>
        <p:nvSpPr>
          <p:cNvPr id="4" name="Овал 3"/>
          <p:cNvSpPr/>
          <p:nvPr/>
        </p:nvSpPr>
        <p:spPr>
          <a:xfrm>
            <a:off x="5929322" y="1214423"/>
            <a:ext cx="3214678" cy="157163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6,1 млрд.рублей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 descr="Z:\rukovod\сессии\3 созыв\23 заседание\фото\0_c6c47_aecaee73_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9"/>
          <a:stretch/>
        </p:blipFill>
        <p:spPr bwMode="auto">
          <a:xfrm>
            <a:off x="1835696" y="3521995"/>
            <a:ext cx="5184576" cy="3083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18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Лариса\Лариса Николаевна\Фото\картинки\Слайд №11 с центром содейств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11" y="1196671"/>
            <a:ext cx="4282989" cy="3212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Лариса\Лариса Николаевна\Фото\2018-01-26-PHOTO-000000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128458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47215" y="274696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Работа с приемными родителями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47215" y="274696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Мероприятия с детьми-сиротами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C:\Лариса\Лариса Николаевна\Фото\2018-01-05-PHOTO-00000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0710"/>
            <a:ext cx="4427985" cy="3289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Лариса\Лариса Николаевна\Фото\2018-01-05-PHOTO-00000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6" y="1310741"/>
            <a:ext cx="4536504" cy="2868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6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8575" y="93664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Специализированное жилье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для детей-сирот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F:\IMG 1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/>
          <a:stretch/>
        </p:blipFill>
        <p:spPr bwMode="auto">
          <a:xfrm>
            <a:off x="1025606" y="1412776"/>
            <a:ext cx="7092788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1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261518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Здравоохранение района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Z:\orgotdel\orgotdel\3 созыв\12 заседание Отчет Главы за 2016 год\СТЕНДЫ фото\Фото ЦРБ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99" y="1268760"/>
            <a:ext cx="4714033" cy="2651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Z:\orgotdel\orgotdel\3 созыв\12 заседание Отчет Главы за 2016 год\СТЕНДЫ фото\Фото ЦРБ\4 скоря помощ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1" y="3892052"/>
            <a:ext cx="4046768" cy="2697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Z:\orgotdel\orgotdel\3 созыв\12 заседание Отчет Главы за 2016 год\СТЕНДЫ фото\Фото ЦРБ\6\IMG_25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491" y="2594581"/>
            <a:ext cx="4006997" cy="27787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1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529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Z:\orgotdel\orgotdel\3 созыв\12 заседание Отчет Главы за 2016 год\СТЕНДЫ фото\Фото ЦРБ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4224470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Z:\orgotdel\orgotdel\3 созыв\12 заседание Отчет Главы за 2016 год\СТЕНДЫ фото\Фото ЦРБ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268760"/>
            <a:ext cx="4236279" cy="23829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Z:\orgotdel\orgotdel\3 созыв\12 заседание Отчет Главы за 2016 год\СТЕНДЫ фото\Фото ЦРБ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97" y="3906231"/>
            <a:ext cx="4656201" cy="2619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91231" y="243918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Профилактика – залог здоровья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7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Z:\orgotdel\orgotdel\3 созыв\12 заседание Отчет Главы за 2016 год\СТЕНДЫ фото\Фото ЦРБ\6\IMG_2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799" y="4001716"/>
            <a:ext cx="4032194" cy="2688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Z:\orgotdel\orgotdel\3 созыв\12 заседание Отчет Главы за 2016 год\СТЕНДЫ фото\Фото ЦРБ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7" y="1257412"/>
            <a:ext cx="3087343" cy="5488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529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91231" y="262389"/>
            <a:ext cx="679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Будни медицины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3" name="Содержимое 3" descr="IMG_2593.JPG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5705" y="1383300"/>
            <a:ext cx="3738594" cy="2618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81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529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4584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Республиканский центр материальной помощи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F:\доклад\ЦКВ\20180213_105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35034"/>
            <a:ext cx="5148064" cy="2895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доклад\ЦКВ\20180213_0853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5076055" cy="2855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1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529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91231" y="116632"/>
            <a:ext cx="67931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Отделение надомного обслуживания КЦСОН «Шафкатъ»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F:\доклад\кцсон\надомники\20171103_120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1209"/>
            <a:ext cx="4046069" cy="2275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доклад\кцсон\надомники\DSC013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30" y="3917453"/>
            <a:ext cx="3698921" cy="2774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оклад\кцсон\надомники\IMG_04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7" y="1310264"/>
            <a:ext cx="3653234" cy="2435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доклад\кцсон\надомники\IMG-20170501-WA00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05865"/>
            <a:ext cx="3981038" cy="29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84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3529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91231" y="116632"/>
            <a:ext cx="67931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Отделение социальной помощи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семье и детям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F:\доклад\кцсон\несовершеннолетние\DSC01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8" y="1357927"/>
            <a:ext cx="3677801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доклад\кцсон\несовершеннолетние\IMG_38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6" y="4101188"/>
            <a:ext cx="3448723" cy="2575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доклад\кцсон\несовершеннолетние\IMG_20170123_1039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57927"/>
            <a:ext cx="3240360" cy="2837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доклад\кцсон\несовершеннолетние\DSCN36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37" y="4195083"/>
            <a:ext cx="3377824" cy="2533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Мероприятия 2015 г\4 квартал 2015 г\23.10.2015 г клуб я родитель особого ребенка\DSCF5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8024" y="1268760"/>
            <a:ext cx="3874440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D:\Мероприятия 2015 г\3 квартал 2015 г\23.07.2015 занятие с детьми дошк. возр\DSCN6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044" y="3933056"/>
            <a:ext cx="3576396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1" descr="D:\Мероприятия 2015 г\3 квартал 2015 г\10.09.2015 г. Я родитель особого ребенка пос. Круглое поле\image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273" y="4077072"/>
            <a:ext cx="3373585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user\Desktop\ОСПСиД\мероприятия 2015\image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35" y="1196752"/>
            <a:ext cx="3425523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71600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Профилактические мероприятия с детьми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3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9055" y="98629"/>
            <a:ext cx="9363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ООО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«Челны-мясо», ООО «Феникс»,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ООО «</a:t>
            </a:r>
            <a:r>
              <a:rPr lang="ru-RU" sz="2800" b="1" dirty="0" err="1" smtClean="0">
                <a:solidFill>
                  <a:schemeClr val="bg1"/>
                </a:solidFill>
              </a:rPr>
              <a:t>Любослава</a:t>
            </a:r>
            <a:r>
              <a:rPr lang="ru-RU" sz="2800" b="1" dirty="0" smtClean="0">
                <a:solidFill>
                  <a:schemeClr val="bg1"/>
                </a:solidFill>
              </a:rPr>
              <a:t>»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>
            <a:lum bright="13000"/>
          </a:blip>
          <a:srcRect/>
          <a:stretch>
            <a:fillRect/>
          </a:stretch>
        </p:blipFill>
        <p:spPr bwMode="auto">
          <a:xfrm>
            <a:off x="591766" y="3980987"/>
            <a:ext cx="3794364" cy="2701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5643570" y="1285861"/>
            <a:ext cx="3214678" cy="1571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1,8 млрд.рублей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0219" y="2812318"/>
            <a:ext cx="2923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Производство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 и переработка мяса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Dolgov\Desktop\myaso_banner_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9"/>
          <a:stretch/>
        </p:blipFill>
        <p:spPr bwMode="auto">
          <a:xfrm>
            <a:off x="983637" y="1221626"/>
            <a:ext cx="3157991" cy="2725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olgov\Desktop\myaso_banner_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9"/>
          <a:stretch/>
        </p:blipFill>
        <p:spPr bwMode="auto">
          <a:xfrm>
            <a:off x="5063052" y="3762894"/>
            <a:ext cx="3382816" cy="29196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754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Тукаевский дом-интернат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для престарелых и инвалидов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Z:\orgotdel\orgotdel\3 созыв\12 заседание Отчет Главы за 2016 год\СТЕНДЫ фото\Соцзащита\3 - Тукаевский дом-интернат для престарелых и инвалид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236296" cy="542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937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75431" y="-27384"/>
            <a:ext cx="67931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Тукаевский дом-интернат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для престарелых и инвалидов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F:\доклад\дипи\7 - Занятие с применением методов арттерапии с подопечным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99" y="1233767"/>
            <a:ext cx="3707904" cy="2780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доклад\дипи\P2132111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0" y="4005064"/>
            <a:ext cx="3598494" cy="2698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доклад\дипи\фото 001 (8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6" y="1310416"/>
            <a:ext cx="3354742" cy="2516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доклад\дипи\фото 16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826473"/>
            <a:ext cx="3814009" cy="2860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Творческие объединения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kult\ФОТОЧКИ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40968"/>
            <a:ext cx="5220072" cy="3483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Z:\ekn\ИТОГИ_ПРОГНОЗЫ_ИНДИКАТОРЫ_ПОКАЗАТЕЛИ СЭР\ИТОГИ\ДОКЛАД ГЛАВЫ 2017\ФОТО\культура\1W7Q-UzguM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3" y="1268760"/>
            <a:ext cx="4532963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1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kult\ФОТОЧКИ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5219567" cy="3482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Творческие объединения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kult\ФОТОЧКИ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3660634"/>
            <a:ext cx="5400343" cy="3037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0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274696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Творческие объединения</a:t>
            </a:r>
          </a:p>
        </p:txBody>
      </p:sp>
      <p:pic>
        <p:nvPicPr>
          <p:cNvPr id="3074" name="Picture 2" descr="Z:\kult\ФОТОЧКИ\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84" y="1309984"/>
            <a:ext cx="4860032" cy="2729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kult\ФОТОЧКИ\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36" y="4039298"/>
            <a:ext cx="4067364" cy="2711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kult\ФОТОЧКИ\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" y="4039298"/>
            <a:ext cx="4828446" cy="2711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48460" y="305474"/>
            <a:ext cx="679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Успехи творческих коллективов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99" name="Picture 3" descr="Z:\kult\ФОТОЧКИ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30253"/>
            <a:ext cx="5364088" cy="3552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kult\ФОТОЧКИ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572000" cy="3042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1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75431" y="301276"/>
            <a:ext cx="679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Успехи творческих коллективов</a:t>
            </a:r>
          </a:p>
        </p:txBody>
      </p:sp>
      <p:pic>
        <p:nvPicPr>
          <p:cNvPr id="5122" name="Picture 2" descr="Z:\kult\ФОТОЧКИ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245096"/>
            <a:ext cx="4572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kult\ФОТОЧКИ\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98626"/>
            <a:ext cx="4656201" cy="3098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8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305474"/>
            <a:ext cx="679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Популяризация народной культуры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Z:\kult\ФОТОЧКИ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" y="1278268"/>
            <a:ext cx="4173293" cy="2782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Z:\kult\ФОТОЧКИ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0545"/>
            <a:ext cx="4222706" cy="2817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kult\ФОТОЧКИ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96" y="4060464"/>
            <a:ext cx="3868946" cy="2579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kult\ФОТОЧКИ\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7" y="4060464"/>
            <a:ext cx="4487799" cy="2520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9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89299"/>
            <a:ext cx="67931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Детская школа искусств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7171" name="Picture 3" descr="Z:\kult\ФОТОЧКИ\1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7895" r="2983" b="7130"/>
          <a:stretch/>
        </p:blipFill>
        <p:spPr bwMode="auto">
          <a:xfrm>
            <a:off x="2987824" y="3717032"/>
            <a:ext cx="5983367" cy="2956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Z:\kult\ФОТОЧКИ\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78" y="1268760"/>
            <a:ext cx="4679105" cy="3131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3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4624"/>
            <a:ext cx="9144000" cy="10801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2" y="9425"/>
            <a:ext cx="955087" cy="1115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2" descr="https://upload.wikimedia.org/wikipedia/commons/thumb/3/3c/Tatar-geo-stub.svg/1280px-Tatar-geo-stub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3664"/>
            <a:ext cx="1367895" cy="9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91231" y="305474"/>
            <a:ext cx="679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Музей боевой славы «Гиндукуш»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195" name="Picture 3" descr="Z:\kult\ФОТОЧКИ\23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98" y="3761042"/>
            <a:ext cx="4372185" cy="2913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Z:\kult\ФОТОЧКИ\ugqpmhtbMp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" y="3846275"/>
            <a:ext cx="4116388" cy="2743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Z:\kult\ФОТОЧКИ\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84" y="1268760"/>
            <a:ext cx="4469831" cy="2978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7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75000"/>
          </a:schemeClr>
        </a:solidFill>
      </a:spPr>
      <a:bodyPr rtlCol="0" anchor="ctr"/>
      <a:lstStyle>
        <a:defPPr algn="ctr">
          <a:defRPr sz="2400" b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1378</Words>
  <Application>Microsoft Office PowerPoint</Application>
  <PresentationFormat>Экран (4:3)</PresentationFormat>
  <Paragraphs>543</Paragraphs>
  <Slides>132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132</vt:i4>
      </vt:variant>
    </vt:vector>
  </HeadingPairs>
  <TitlesOfParts>
    <vt:vector size="133" baseType="lpstr">
      <vt:lpstr>Тема Office</vt:lpstr>
      <vt:lpstr>ХXIII заседание  Совета  Тукаевского муниципального района</vt:lpstr>
      <vt:lpstr>Об итогах социально-экономического развития Тукаевского муниципального района за 2017 год и задачах на 2018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 итогах социально-экономического развития Тукаевского муниципального района за 2017 год и задачах на 2018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Долгов Михайлович</dc:creator>
  <cp:lastModifiedBy>мфц01</cp:lastModifiedBy>
  <cp:revision>231</cp:revision>
  <cp:lastPrinted>2018-02-12T13:56:40Z</cp:lastPrinted>
  <dcterms:created xsi:type="dcterms:W3CDTF">2017-01-16T13:31:02Z</dcterms:created>
  <dcterms:modified xsi:type="dcterms:W3CDTF">2018-02-16T12:12:58Z</dcterms:modified>
</cp:coreProperties>
</file>