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charts/chart10.xml" ContentType="application/vnd.openxmlformats-officedocument.drawingml.chart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12.xml" ContentType="application/vnd.openxmlformats-officedocument.drawingml.chart+xml"/>
  <Override PartName="/ppt/notesSlides/notesSlide4.xml" ContentType="application/vnd.openxmlformats-officedocument.presentationml.notesSlide+xml"/>
  <Override PartName="/ppt/charts/chart13.xml" ContentType="application/vnd.openxmlformats-officedocument.drawingml.chart+xml"/>
  <Override PartName="/ppt/theme/themeOverride6.xml" ContentType="application/vnd.openxmlformats-officedocument.themeOverride+xml"/>
  <Override PartName="/ppt/charts/chart14.xml" ContentType="application/vnd.openxmlformats-officedocument.drawingml.chart+xml"/>
  <Override PartName="/ppt/theme/themeOverride7.xml" ContentType="application/vnd.openxmlformats-officedocument.themeOverrid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theme/themeOverride9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7.xml" ContentType="application/vnd.openxmlformats-officedocument.drawingml.chart+xml"/>
  <Override PartName="/ppt/drawings/drawing3.xml" ContentType="application/vnd.openxmlformats-officedocument.drawingml.chartshapes+xml"/>
  <Override PartName="/ppt/charts/chart18.xml" ContentType="application/vnd.openxmlformats-officedocument.drawingml.chart+xml"/>
  <Override PartName="/ppt/drawings/drawing4.xml" ContentType="application/vnd.openxmlformats-officedocument.drawingml.chartshape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handoutMasterIdLst>
    <p:handoutMasterId r:id="rId36"/>
  </p:handoutMasterIdLst>
  <p:sldIdLst>
    <p:sldId id="256" r:id="rId2"/>
    <p:sldId id="980" r:id="rId3"/>
    <p:sldId id="981" r:id="rId4"/>
    <p:sldId id="982" r:id="rId5"/>
    <p:sldId id="983" r:id="rId6"/>
    <p:sldId id="984" r:id="rId7"/>
    <p:sldId id="985" r:id="rId8"/>
    <p:sldId id="986" r:id="rId9"/>
    <p:sldId id="987" r:id="rId10"/>
    <p:sldId id="988" r:id="rId11"/>
    <p:sldId id="989" r:id="rId12"/>
    <p:sldId id="990" r:id="rId13"/>
    <p:sldId id="991" r:id="rId14"/>
    <p:sldId id="992" r:id="rId15"/>
    <p:sldId id="993" r:id="rId16"/>
    <p:sldId id="994" r:id="rId17"/>
    <p:sldId id="995" r:id="rId18"/>
    <p:sldId id="996" r:id="rId19"/>
    <p:sldId id="997" r:id="rId20"/>
    <p:sldId id="999" r:id="rId21"/>
    <p:sldId id="998" r:id="rId22"/>
    <p:sldId id="1000" r:id="rId23"/>
    <p:sldId id="1001" r:id="rId24"/>
    <p:sldId id="1002" r:id="rId25"/>
    <p:sldId id="1003" r:id="rId26"/>
    <p:sldId id="1005" r:id="rId27"/>
    <p:sldId id="1004" r:id="rId28"/>
    <p:sldId id="1007" r:id="rId29"/>
    <p:sldId id="1006" r:id="rId30"/>
    <p:sldId id="1008" r:id="rId31"/>
    <p:sldId id="1009" r:id="rId32"/>
    <p:sldId id="1010" r:id="rId33"/>
    <p:sldId id="1011" r:id="rId34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9" autoAdjust="0"/>
    <p:restoredTop sz="94533" autoAdjust="0"/>
  </p:normalViewPr>
  <p:slideViewPr>
    <p:cSldViewPr>
      <p:cViewPr>
        <p:scale>
          <a:sx n="70" d="100"/>
          <a:sy n="70" d="100"/>
        </p:scale>
        <p:origin x="-114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6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7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8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9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2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95000"/>
                  </a:schemeClr>
                </a:gs>
                <a:gs pos="100000">
                  <a:schemeClr val="accent5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5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box"/>
        <c:axId val="89901312"/>
        <c:axId val="91799552"/>
        <c:axId val="0"/>
      </c:bar3DChart>
      <c:catAx>
        <c:axId val="8990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1799552"/>
        <c:crosses val="autoZero"/>
        <c:auto val="1"/>
        <c:lblAlgn val="ctr"/>
        <c:lblOffset val="0"/>
        <c:noMultiLvlLbl val="0"/>
      </c:catAx>
      <c:valAx>
        <c:axId val="91799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99013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015758036974666E-2"/>
          <c:y val="0.10666479587450819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5760221350038024E-2"/>
                  <c:y val="-0.106806587428079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effectLst/>
                      </a:rPr>
                      <a:t>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7974528"/>
        <c:axId val="97980416"/>
        <c:axId val="0"/>
      </c:bar3DChart>
      <c:catAx>
        <c:axId val="97974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7980416"/>
        <c:crosses val="autoZero"/>
        <c:auto val="1"/>
        <c:lblAlgn val="ctr"/>
        <c:lblOffset val="0"/>
        <c:noMultiLvlLbl val="0"/>
      </c:catAx>
      <c:valAx>
        <c:axId val="97980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974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1007592540306422E-2"/>
          <c:y val="2.8735992746270478E-2"/>
          <c:w val="0.86951579346467844"/>
          <c:h val="0.9332288330097561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2"/>
            <c:invertIfNegative val="0"/>
            <c:bubble3D val="0"/>
            <c:spPr>
              <a:solidFill>
                <a:srgbClr val="A7EA52"/>
              </a:solidFill>
              <a:ln w="25400" cap="flat" cmpd="sng" algn="ctr">
                <a:solidFill>
                  <a:srgbClr val="A7EA52">
                    <a:shade val="50000"/>
                  </a:srgbClr>
                </a:solidFill>
                <a:prstDash val="solid"/>
              </a:ln>
              <a:effectLst/>
            </c:spPr>
          </c:dPt>
          <c:dLbls>
            <c:dLbl>
              <c:idx val="0"/>
              <c:layout>
                <c:manualLayout>
                  <c:x val="1.0992635187763789E-2"/>
                  <c:y val="2.616005421516746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3242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1.099264254644300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3767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7941140371544397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4147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191171055731758E-2"/>
                  <c:y val="-5.224725953867315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4276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99264254644303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4402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19117105573175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4777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099264254644303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4910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191171055731714E-2"/>
                  <c:y val="-2.6123629769336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5217</a:t>
                    </a:r>
                    <a:endParaRPr lang="en-US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5389699565020268E-2"/>
                  <c:y val="-2.6123629769336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5623</a:t>
                    </a:r>
                    <a:endParaRPr lang="en-US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5389699565020268E-2"/>
                  <c:y val="-2.6123629769336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5951</a:t>
                    </a:r>
                    <a:endParaRPr lang="en-US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538969956502022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6296</a:t>
                    </a:r>
                    <a:endParaRPr lang="en-US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6121614980016252E-3"/>
                  <c:y val="-7.8410127854690922E-3"/>
                </c:manualLayout>
              </c:layout>
              <c:tx>
                <c:rich>
                  <a:bodyPr/>
                  <a:lstStyle/>
                  <a:p>
                    <a:pPr>
                      <a:defRPr sz="2400" b="1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2400" dirty="0" smtClean="0">
                        <a:solidFill>
                          <a:srgbClr val="7030A0"/>
                        </a:solidFill>
                      </a:rPr>
                      <a:t>4708</a:t>
                    </a:r>
                    <a:endParaRPr lang="en-US" sz="2400" dirty="0">
                      <a:solidFill>
                        <a:srgbClr val="7030A0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accent1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11.6</c:v>
                </c:pt>
                <c:pt idx="1">
                  <c:v>12.6</c:v>
                </c:pt>
                <c:pt idx="2">
                  <c:v>13.8</c:v>
                </c:pt>
                <c:pt idx="3">
                  <c:v>14.6</c:v>
                </c:pt>
                <c:pt idx="4">
                  <c:v>15.6</c:v>
                </c:pt>
                <c:pt idx="5">
                  <c:v>15.6</c:v>
                </c:pt>
                <c:pt idx="6">
                  <c:v>16.100000000000001</c:v>
                </c:pt>
                <c:pt idx="7">
                  <c:v>16.2</c:v>
                </c:pt>
                <c:pt idx="8">
                  <c:v>16.3</c:v>
                </c:pt>
                <c:pt idx="9">
                  <c:v>16.5</c:v>
                </c:pt>
                <c:pt idx="10">
                  <c:v>16.5</c:v>
                </c:pt>
                <c:pt idx="11">
                  <c:v>16.899999999999999</c:v>
                </c:pt>
                <c:pt idx="12">
                  <c:v>15.5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shape val="box"/>
        <c:axId val="99165696"/>
        <c:axId val="99167232"/>
        <c:axId val="0"/>
      </c:bar3DChart>
      <c:catAx>
        <c:axId val="991656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9167232"/>
        <c:crosses val="autoZero"/>
        <c:auto val="1"/>
        <c:lblAlgn val="ctr"/>
        <c:lblOffset val="100"/>
        <c:noMultiLvlLbl val="0"/>
      </c:catAx>
      <c:valAx>
        <c:axId val="991672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9165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611249282571267"/>
          <c:h val="0.9306341390266633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алабуга соте</c:v>
                </c:pt>
              </c:strCache>
            </c:strRef>
          </c:tx>
          <c:spPr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20</c:v>
                </c:pt>
                <c:pt idx="2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shape val="cylinder"/>
        <c:axId val="99300480"/>
        <c:axId val="99302016"/>
        <c:axId val="0"/>
      </c:bar3DChart>
      <c:catAx>
        <c:axId val="993004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9302016"/>
        <c:crosses val="autoZero"/>
        <c:auto val="1"/>
        <c:lblAlgn val="ctr"/>
        <c:lblOffset val="100"/>
        <c:noMultiLvlLbl val="0"/>
      </c:catAx>
      <c:valAx>
        <c:axId val="99302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9300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760221350038024E-2"/>
          <c:y val="0.13033371931727025"/>
          <c:w val="0.87322402061298765"/>
          <c:h val="0.706271497794422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8080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7.0845400245683504E-2"/>
                  <c:y val="-0.12123687041715435"/>
                </c:manualLayout>
              </c:layout>
              <c:tx>
                <c:rich>
                  <a:bodyPr/>
                  <a:lstStyle/>
                  <a:p>
                    <a:r>
                      <a:rPr lang="ru-RU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125</a:t>
                    </a:r>
                    <a:endParaRPr lang="en-US" sz="3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101884672"/>
        <c:axId val="101886208"/>
        <c:axId val="0"/>
      </c:bar3DChart>
      <c:catAx>
        <c:axId val="10188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1886208"/>
        <c:crosses val="autoZero"/>
        <c:auto val="1"/>
        <c:lblAlgn val="ctr"/>
        <c:lblOffset val="0"/>
        <c:noMultiLvlLbl val="0"/>
      </c:catAx>
      <c:valAx>
        <c:axId val="101886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884672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015758036974666E-2"/>
          <c:y val="0.10666479587450819"/>
          <c:w val="0.95768741800144863"/>
          <c:h val="0.723650799060980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14124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57150" dist="38100" dir="5400000" algn="ctr" rotWithShape="0">
                <a:srgbClr val="F14124">
                  <a:shade val="9000"/>
                  <a:alpha val="48000"/>
                  <a:satMod val="10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7.7492325951965313E-2"/>
                  <c:y val="-0.14258104578783484"/>
                </c:manualLayout>
              </c:layout>
              <c:tx>
                <c:rich>
                  <a:bodyPr/>
                  <a:lstStyle/>
                  <a:p>
                    <a:r>
                      <a:rPr lang="ru-RU" sz="2000" u="none" dirty="0" smtClean="0">
                        <a:effectLst/>
                      </a:rPr>
                      <a:t>2,2</a:t>
                    </a:r>
                    <a:endParaRPr lang="en-US" sz="2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u="none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101898496"/>
        <c:axId val="100528128"/>
        <c:axId val="0"/>
      </c:bar3DChart>
      <c:catAx>
        <c:axId val="101898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0528128"/>
        <c:crosses val="autoZero"/>
        <c:auto val="1"/>
        <c:lblAlgn val="ctr"/>
        <c:lblOffset val="0"/>
        <c:noMultiLvlLbl val="0"/>
      </c:catAx>
      <c:valAx>
        <c:axId val="100528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89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185184448311002E-4"/>
          <c:y val="0.10087868369664955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rgbClr val="F14124">
                      <a:tint val="98000"/>
                      <a:shade val="25000"/>
                      <a:satMod val="250000"/>
                    </a:srgbClr>
                  </a:gs>
                  <a:gs pos="68000">
                    <a:srgbClr val="F14124">
                      <a:tint val="86000"/>
                      <a:satMod val="115000"/>
                    </a:srgbClr>
                  </a:gs>
                  <a:gs pos="100000">
                    <a:srgbClr val="F14124">
                      <a:tint val="50000"/>
                      <a:satMod val="150000"/>
                    </a:srgbClr>
                  </a:gs>
                </a:gsLst>
                <a:path path="circle">
                  <a:fillToRect l="50000" t="130000" r="50000" b="-30000"/>
                </a:path>
              </a:gradFill>
              <a:ln w="9525" cap="flat" cmpd="sng" algn="ctr">
                <a:solidFill>
                  <a:srgbClr val="F14124">
                    <a:shade val="50000"/>
                    <a:satMod val="103000"/>
                  </a:srgbClr>
                </a:solidFill>
                <a:prstDash val="solid"/>
              </a:ln>
              <a:effectLst>
                <a:outerShdw blurRad="57150" dist="38100" dir="5400000" algn="ctr" rotWithShape="0">
                  <a:srgbClr val="F14124">
                    <a:shade val="9000"/>
                    <a:alpha val="48000"/>
                    <a:satMod val="10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5.4281951540722136E-2"/>
                  <c:y val="-9.4140255887126101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48,5</a:t>
                    </a:r>
                    <a:endParaRPr lang="en-US" sz="2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101618048"/>
        <c:axId val="101619584"/>
        <c:axId val="0"/>
      </c:bar3DChart>
      <c:catAx>
        <c:axId val="101618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1619584"/>
        <c:crosses val="autoZero"/>
        <c:auto val="1"/>
        <c:lblAlgn val="ctr"/>
        <c:lblOffset val="0"/>
        <c:noMultiLvlLbl val="0"/>
      </c:catAx>
      <c:valAx>
        <c:axId val="101619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1618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015758036974666E-2"/>
          <c:y val="0.10666479587450819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8021"/>
            </a:solidFill>
            <a:ln w="25400" cap="flat" cmpd="sng" algn="ctr">
              <a:solidFill>
                <a:srgbClr val="FF8021">
                  <a:shade val="50000"/>
                </a:srgbClr>
              </a:solidFill>
              <a:prstDash val="solid"/>
            </a:ln>
            <a:effectLst/>
          </c:spPr>
          <c:invertIfNegative val="0"/>
          <c:dLbls>
            <c:dLbl>
              <c:idx val="0"/>
              <c:layout>
                <c:manualLayout>
                  <c:x val="5.4281951540722163E-2"/>
                  <c:y val="-9.328143665650053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effectLst/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2000" dirty="0" smtClean="0"/>
                      <a:t>74,3</a:t>
                    </a:r>
                    <a:endParaRPr lang="en-US" sz="20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101673216"/>
        <c:axId val="101679104"/>
        <c:axId val="0"/>
      </c:bar3DChart>
      <c:catAx>
        <c:axId val="101673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01679104"/>
        <c:crosses val="autoZero"/>
        <c:auto val="1"/>
        <c:lblAlgn val="ctr"/>
        <c:lblOffset val="0"/>
        <c:noMultiLvlLbl val="0"/>
      </c:catAx>
      <c:valAx>
        <c:axId val="10167910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01673216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box"/>
        <c:axId val="91333760"/>
        <c:axId val="91335296"/>
        <c:axId val="0"/>
      </c:bar3DChart>
      <c:catAx>
        <c:axId val="91333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1335296"/>
        <c:crosses val="autoZero"/>
        <c:auto val="1"/>
        <c:lblAlgn val="ctr"/>
        <c:lblOffset val="0"/>
        <c:noMultiLvlLbl val="0"/>
      </c:catAx>
      <c:valAx>
        <c:axId val="913352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1333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9962468304477032E-2"/>
          <c:y val="2.6119887202789859E-2"/>
          <c:w val="0.84188533929199905"/>
          <c:h val="0.9582240412958086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5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6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8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1.0992718077643258E-2"/>
                  <c:y val="1.046402168606713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1.099264254644300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7941140371544397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191171055731758E-2"/>
                  <c:y val="-5.224725953867315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99264254644303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19117105573175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099264254644303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191171055731714E-2"/>
                  <c:y val="-2.6123629769336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5389699565020268E-2"/>
                  <c:y val="-2.61236297693365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1.800209030521727E-2"/>
                  <c:y val="3.7077242194726092E-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41,6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538969956502022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5389699565020268E-2"/>
                  <c:y val="-5.2247259538673154E-3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sz="2400" dirty="0" smtClean="0"/>
                      <a:t>31,7</a:t>
                    </a:r>
                    <a:endParaRPr lang="en-US" sz="24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Лист1!$A$2:$A$14</c:f>
              <c:numCache>
                <c:formatCode>General</c:formatCode>
                <c:ptCount val="13"/>
              </c:numCache>
            </c:num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11.6</c:v>
                </c:pt>
                <c:pt idx="1">
                  <c:v>12.6</c:v>
                </c:pt>
                <c:pt idx="2">
                  <c:v>13.8</c:v>
                </c:pt>
                <c:pt idx="3">
                  <c:v>14.6</c:v>
                </c:pt>
                <c:pt idx="4">
                  <c:v>15.6</c:v>
                </c:pt>
                <c:pt idx="5">
                  <c:v>15.6</c:v>
                </c:pt>
                <c:pt idx="6">
                  <c:v>16.100000000000001</c:v>
                </c:pt>
                <c:pt idx="7">
                  <c:v>16.2</c:v>
                </c:pt>
                <c:pt idx="8">
                  <c:v>16.3</c:v>
                </c:pt>
                <c:pt idx="9">
                  <c:v>16.5</c:v>
                </c:pt>
                <c:pt idx="10">
                  <c:v>16.5</c:v>
                </c:pt>
                <c:pt idx="11">
                  <c:v>16.899999999999999</c:v>
                </c:pt>
                <c:pt idx="12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shape val="box"/>
        <c:axId val="91512832"/>
        <c:axId val="91514368"/>
        <c:axId val="0"/>
      </c:bar3DChart>
      <c:catAx>
        <c:axId val="915128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1514368"/>
        <c:crosses val="autoZero"/>
        <c:auto val="1"/>
        <c:lblAlgn val="ctr"/>
        <c:lblOffset val="100"/>
        <c:noMultiLvlLbl val="0"/>
      </c:catAx>
      <c:valAx>
        <c:axId val="91514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1512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95000"/>
                  </a:schemeClr>
                </a:gs>
                <a:gs pos="100000">
                  <a:schemeClr val="accent5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5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box"/>
        <c:axId val="92286336"/>
        <c:axId val="92292224"/>
        <c:axId val="0"/>
      </c:bar3DChart>
      <c:catAx>
        <c:axId val="92286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292224"/>
        <c:crosses val="autoZero"/>
        <c:auto val="1"/>
        <c:lblAlgn val="ctr"/>
        <c:lblOffset val="0"/>
        <c:noMultiLvlLbl val="0"/>
      </c:catAx>
      <c:valAx>
        <c:axId val="92292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2863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186115828265859E-2"/>
          <c:y val="7.085643296442147E-2"/>
          <c:w val="0.91796848392605057"/>
          <c:h val="0.870096539565227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28000">
                  <a:schemeClr val="accent6">
                    <a:tint val="18000"/>
                    <a:satMod val="120000"/>
                    <a:lumMod val="88000"/>
                  </a:schemeClr>
                </a:gs>
                <a:gs pos="100000">
                  <a:schemeClr val="accent6">
                    <a:tint val="40000"/>
                    <a:satMod val="100000"/>
                    <a:lumMod val="78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6"/>
              </a:solidFill>
              <a:prstDash val="solid"/>
            </a:ln>
            <a:effectLst>
              <a:outerShdw blurRad="63500" dist="50800" dir="5400000" sx="98000" sy="98000" rotWithShape="0">
                <a:srgbClr val="000000">
                  <a:alpha val="2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6.7116694969595631E-2"/>
                  <c:y val="-0.13296274736985011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ru-RU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22</a:t>
                    </a:r>
                    <a:endParaRPr lang="en-US" sz="3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2316800"/>
        <c:axId val="92318336"/>
        <c:axId val="0"/>
      </c:bar3DChart>
      <c:catAx>
        <c:axId val="92316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318336"/>
        <c:crosses val="autoZero"/>
        <c:auto val="1"/>
        <c:lblAlgn val="ctr"/>
        <c:lblOffset val="0"/>
        <c:noMultiLvlLbl val="0"/>
      </c:catAx>
      <c:valAx>
        <c:axId val="92318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316800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9.9901262392794982E-2"/>
          <c:w val="0.95768741800144863"/>
          <c:h val="0.723650799060980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6.1604740004972687E-2"/>
                  <c:y val="-0.17639894253833549"/>
                </c:manualLayout>
              </c:layout>
              <c:tx>
                <c:rich>
                  <a:bodyPr/>
                  <a:lstStyle/>
                  <a:p>
                    <a:r>
                      <a:rPr lang="en-US" sz="1800" u="none" dirty="0" smtClean="0">
                        <a:effectLst/>
                      </a:rPr>
                      <a:t>5</a:t>
                    </a:r>
                    <a:r>
                      <a:rPr lang="ru-RU" sz="1800" u="none" dirty="0" smtClean="0">
                        <a:effectLst/>
                      </a:rPr>
                      <a:t>104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u="none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2691456"/>
        <c:axId val="92693248"/>
        <c:axId val="0"/>
      </c:bar3DChart>
      <c:catAx>
        <c:axId val="9269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2693248"/>
        <c:crosses val="autoZero"/>
        <c:auto val="1"/>
        <c:lblAlgn val="ctr"/>
        <c:lblOffset val="0"/>
        <c:noMultiLvlLbl val="0"/>
      </c:catAx>
      <c:valAx>
        <c:axId val="926932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691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563412751029599E-2"/>
          <c:y val="0.11823731111672015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lumMod val="95000"/>
                  </a:schemeClr>
                </a:gs>
                <a:gs pos="100000">
                  <a:schemeClr val="accent6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6"/>
              </a:solidFill>
              <a:prstDash val="solid"/>
            </a:ln>
            <a:effectLst>
              <a:outerShdw blurRad="40005" dist="22984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r"/>
            </a:scene3d>
            <a:sp3d prstMaterial="matte">
              <a:bevelT w="19050" h="38100"/>
            </a:sp3d>
          </c:spPr>
          <c:invertIfNegative val="0"/>
          <c:dLbls>
            <c:dLbl>
              <c:idx val="0"/>
              <c:layout>
                <c:manualLayout>
                  <c:x val="6.6508122220632002E-2"/>
                  <c:y val="-0.15114352805673584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effectLst/>
                      </a:rPr>
                      <a:t>680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7835648"/>
        <c:axId val="97837440"/>
        <c:axId val="0"/>
      </c:bar3DChart>
      <c:catAx>
        <c:axId val="9783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7837440"/>
        <c:crosses val="autoZero"/>
        <c:auto val="1"/>
        <c:lblAlgn val="ctr"/>
        <c:lblOffset val="0"/>
        <c:noMultiLvlLbl val="0"/>
      </c:catAx>
      <c:valAx>
        <c:axId val="978374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835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714193204302827E-2"/>
          <c:y val="0.11823731111672015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6.6508122220632002E-2"/>
                  <c:y val="-0.15114352805673584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effectLst/>
                      </a:rPr>
                      <a:t>3770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4036352"/>
        <c:axId val="94037888"/>
        <c:axId val="0"/>
      </c:bar3DChart>
      <c:catAx>
        <c:axId val="940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4037888"/>
        <c:crosses val="autoZero"/>
        <c:auto val="1"/>
        <c:lblAlgn val="ctr"/>
        <c:lblOffset val="0"/>
        <c:noMultiLvlLbl val="0"/>
      </c:catAx>
      <c:valAx>
        <c:axId val="94037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4036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574105521772086E-2"/>
          <c:y val="0.11921359538915606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6.7116694969595631E-2"/>
                  <c:y val="-8.1708988398783267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effectLst/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effectLst/>
                      </a:rPr>
                      <a:t>24,4</a:t>
                    </a:r>
                    <a:endParaRPr lang="en-US" dirty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4123136"/>
        <c:axId val="94124672"/>
        <c:axId val="0"/>
      </c:bar3DChart>
      <c:catAx>
        <c:axId val="9412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4124672"/>
        <c:crosses val="autoZero"/>
        <c:auto val="1"/>
        <c:lblAlgn val="ctr"/>
        <c:lblOffset val="0"/>
        <c:noMultiLvlLbl val="0"/>
      </c:catAx>
      <c:valAx>
        <c:axId val="941246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4123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015758036974666E-2"/>
          <c:y val="0.10666479587450819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8.5760221350038024E-2"/>
                  <c:y val="-0.106806587428079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effectLst/>
                      </a:rPr>
                      <a:t>26,6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4136960"/>
        <c:axId val="94155136"/>
        <c:axId val="0"/>
      </c:bar3DChart>
      <c:catAx>
        <c:axId val="94136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4155136"/>
        <c:crosses val="autoZero"/>
        <c:auto val="1"/>
        <c:lblAlgn val="ctr"/>
        <c:lblOffset val="0"/>
        <c:noMultiLvlLbl val="0"/>
      </c:catAx>
      <c:valAx>
        <c:axId val="941551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4136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574105521772086E-2"/>
          <c:y val="0.11921359538915606"/>
          <c:w val="0.91796848392605057"/>
          <c:h val="0.70455136065546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4.8472874990311533E-2"/>
                  <c:y val="-9.4257787913431049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effectLst/>
                        <a:latin typeface="Arial" pitchFamily="34" charset="0"/>
                        <a:cs typeface="Arial" pitchFamily="34" charset="0"/>
                      </a:defRPr>
                    </a:pPr>
                    <a:r>
                      <a:rPr lang="ru-RU" dirty="0" smtClean="0">
                        <a:effectLst/>
                      </a:rPr>
                      <a:t>69</a:t>
                    </a:r>
                    <a:endParaRPr lang="en-US" dirty="0">
                      <a:effectLst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744463313063323E-2"/>
                  <c:y val="-7.00362497334578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2014г.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shape val="cylinder"/>
        <c:axId val="97919744"/>
        <c:axId val="97921280"/>
        <c:axId val="0"/>
      </c:bar3DChart>
      <c:catAx>
        <c:axId val="9791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ln>
            <a:noFill/>
          </a:ln>
        </c:spPr>
        <c:txPr>
          <a:bodyPr/>
          <a:lstStyle/>
          <a:p>
            <a:pPr>
              <a:defRPr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7921280"/>
        <c:crosses val="autoZero"/>
        <c:auto val="1"/>
        <c:lblAlgn val="ctr"/>
        <c:lblOffset val="0"/>
        <c:noMultiLvlLbl val="0"/>
      </c:catAx>
      <c:valAx>
        <c:axId val="97921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9197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0.3894</cdr:x>
      <cdr:y>0.74176</cdr:y>
    </cdr:from>
    <cdr:to>
      <cdr:x>0.4037</cdr:x>
      <cdr:y>0.93199</cdr:y>
    </cdr:to>
    <cdr:sp macro="" textlink="">
      <cdr:nvSpPr>
        <cdr:cNvPr id="2" name="Блок-схема: магнитный диск 1"/>
        <cdr:cNvSpPr/>
      </cdr:nvSpPr>
      <cdr:spPr>
        <a:xfrm xmlns:a="http://schemas.openxmlformats.org/drawingml/2006/main">
          <a:off x="1245095" y="1392810"/>
          <a:ext cx="45719" cy="357190"/>
        </a:xfrm>
        <a:prstGeom xmlns:a="http://schemas.openxmlformats.org/drawingml/2006/main" prst="flowChartMagneticDisk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0.27769</cdr:x>
      <cdr:y>0.24717</cdr:y>
    </cdr:from>
    <cdr:to>
      <cdr:x>0.65751</cdr:x>
      <cdr:y>1</cdr:y>
    </cdr:to>
    <cdr:sp macro="" textlink="">
      <cdr:nvSpPr>
        <cdr:cNvPr id="3" name="Блок-схема: магнитный диск 2"/>
        <cdr:cNvSpPr/>
      </cdr:nvSpPr>
      <cdr:spPr>
        <a:xfrm xmlns:a="http://schemas.openxmlformats.org/drawingml/2006/main">
          <a:off x="887905" y="464116"/>
          <a:ext cx="1214446" cy="1413588"/>
        </a:xfrm>
        <a:prstGeom xmlns:a="http://schemas.openxmlformats.org/drawingml/2006/main" prst="flowChartMagneticDisk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>
            <a:ln>
              <a:solidFill>
                <a:srgbClr val="FFFF00"/>
              </a:solidFill>
            </a:ln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0.59494</cdr:x>
      <cdr:y>0.79543</cdr:y>
    </cdr:from>
    <cdr:to>
      <cdr:x>0.80554</cdr:x>
      <cdr:y>0.87363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7377" y="4345313"/>
          <a:ext cx="926511" cy="4271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3659</a:t>
          </a:r>
          <a:endParaRPr lang="ru-RU" sz="2400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0.05428</cdr:x>
      <cdr:y>0.09814</cdr:y>
    </cdr:from>
    <cdr:to>
      <cdr:x>0.93728</cdr:x>
      <cdr:y>0.96171</cdr:y>
    </cdr:to>
    <cdr:pic>
      <cdr:nvPicPr>
        <cdr:cNvPr id="2" name="Picture 4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71429" y="238368"/>
          <a:ext cx="2788655" cy="2097518"/>
        </a:xfrm>
        <a:prstGeom xmlns:a="http://schemas.openxmlformats.org/drawingml/2006/main" prst="round2DiagRect">
          <a:avLst>
            <a:gd name="adj1" fmla="val 16667"/>
            <a:gd name="adj2" fmla="val 0"/>
          </a:avLst>
        </a:prstGeom>
        <a:ln xmlns:a="http://schemas.openxmlformats.org/drawingml/2006/main" w="88900" cap="sq">
          <a:solidFill>
            <a:srgbClr val="FFFFFF"/>
          </a:solidFill>
          <a:miter lim="800000"/>
        </a:ln>
        <a:effectLst xmlns:a="http://schemas.openxmlformats.org/drawingml/2006/main">
          <a:outerShdw blurRad="254000" algn="tl" rotWithShape="0">
            <a:srgbClr val="000000">
              <a:alpha val="43000"/>
            </a:srgbClr>
          </a:outerShdw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</a:extLst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0.58445</cdr:x>
      <cdr:y>0.80647</cdr:y>
    </cdr:from>
    <cdr:to>
      <cdr:x>0.79505</cdr:x>
      <cdr:y>0.88467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41304" y="3915199"/>
          <a:ext cx="1023830" cy="3796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25,4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616A7C-08E7-4886-B449-559B642CCD1E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4FE520E-E9AE-4D07-99FB-15A396810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429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E00306-B9FD-4F7A-BE51-07DDF008F877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C99CC6-5039-4D13-8800-8D343E27C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4865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C99CC6-5039-4D13-8800-8D343E27CE5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8D2A9-AA1B-4976-A3C3-E22CD5AF7CD3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230E1-A722-4293-96AA-976028AB2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AA7B-9560-4276-8B5F-6D6594AE02A2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1A599-274A-4A26-8371-F1A43EEAF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99319-AA3E-404F-9ACD-3C85AEBDF4EF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C2D53-5F9D-4FD4-A82D-922EB523F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211CF-05F4-45B4-84F3-95A974A324C8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27CD1-FFEA-4B98-9377-27F619D9E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1A6DB-6155-4362-87F2-CEADC9CFF297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F3AE0-E244-4F5B-B027-514E64F16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4A6C0-27AD-45B4-A875-ACE7DA89F1C9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E7365-9415-4BC5-BCBE-A796A2B35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1B5A-8A81-4243-B602-597E3F8531EF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0CD0D-D59F-48E9-9CF0-7A9B1BB9F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51957-699B-4314-986B-1F632300BFFE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F77D-7A33-4B2E-AE0A-DFA18B667B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1A977-8BC4-4567-804C-9DABAA7CF24F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249E5-52CB-4C76-87D7-983B3F070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51734-4D09-4C5B-83AA-863AC60BC967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5CF03-2427-4398-9A8D-9A296AD35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EE90F-394D-48B2-827B-958DF9F5CFAE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FD453-1E55-48B2-8E63-32FA62CCC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2EA667-F5CD-4E3F-B7D3-F398DBA17EF0}" type="datetimeFigureOut">
              <a:rPr lang="ru-RU"/>
              <a:pPr>
                <a:defRPr/>
              </a:pPr>
              <a:t>11.01.2016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16E3AD-33F4-44D1-AA80-AC77251D7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spd="slow"/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chart" Target="../charts/chart7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image" Target="../media/image4.jpeg"/><Relationship Id="rId10" Type="http://schemas.openxmlformats.org/officeDocument/2006/relationships/image" Target="../media/image7.jpeg"/><Relationship Id="rId4" Type="http://schemas.openxmlformats.org/officeDocument/2006/relationships/chart" Target="../charts/chart8.xml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chart" Target="../charts/char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chart" Target="../charts/chart13.xm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10" Type="http://schemas.openxmlformats.org/officeDocument/2006/relationships/image" Target="../media/image17.jpeg"/><Relationship Id="rId4" Type="http://schemas.openxmlformats.org/officeDocument/2006/relationships/chart" Target="../charts/chart14.xml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71421" y="1484313"/>
            <a:ext cx="5849938" cy="2663825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Уважаемые участники совещания!</a:t>
            </a:r>
            <a:b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Убедительная просьба, выключить мобильные телефоны или перевести в бесшумный режим!</a:t>
            </a:r>
            <a:endParaRPr lang="ru-RU" sz="2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9043" y="188640"/>
            <a:ext cx="250033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393700" dist="228600" dir="2460000" algn="ctr" rotWithShape="0">
              <a:schemeClr val="tx2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300" dirty="0">
                <a:ln w="11430" cmpd="sng">
                  <a:solidFill>
                    <a:schemeClr val="accent1">
                      <a:lumMod val="50000"/>
                      <a:alpha val="69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Время проведения совещаний с руководителями органов местного самоуправления и хозяйствующих субъектов района – еженедельно в понедельник в 9.00ч.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79043" y="2348880"/>
            <a:ext cx="2500330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393700" dist="228600" dir="2460000" algn="ctr" rotWithShape="0">
              <a:schemeClr val="tx2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u="sng" spc="300" dirty="0">
                <a:ln w="11430" cmpd="sng">
                  <a:solidFill>
                    <a:srgbClr val="002060">
                      <a:alpha val="69000"/>
                    </a:srgb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Уважаемые руководители!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300" dirty="0">
                <a:ln w="11430" cmpd="sng">
                  <a:solidFill>
                    <a:srgbClr val="002060">
                      <a:alpha val="69000"/>
                    </a:srgb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сайте нашего района может быть размещена информация о деятельности Вашего предприятия и организации, а также рекламная информация о предоставлении услуг.</a:t>
            </a:r>
            <a:endParaRPr lang="en-US" sz="1200" b="1" i="1" spc="300" dirty="0">
              <a:ln w="11430" cmpd="sng">
                <a:solidFill>
                  <a:srgbClr val="002060">
                    <a:alpha val="69000"/>
                  </a:srgb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300" dirty="0">
                <a:ln w="11430" cmpd="sng">
                  <a:solidFill>
                    <a:srgbClr val="002060">
                      <a:alpha val="69000"/>
                    </a:srgb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Информацию направлять 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300" dirty="0">
                <a:ln w="11430" cmpd="sng">
                  <a:solidFill>
                    <a:srgbClr val="002060">
                      <a:alpha val="69000"/>
                    </a:srgb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телефон: 70-66-92</a:t>
            </a:r>
          </a:p>
        </p:txBody>
      </p:sp>
      <p:pic>
        <p:nvPicPr>
          <p:cNvPr id="5125" name="Рисунок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80963"/>
            <a:ext cx="1201738" cy="140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10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87824" y="260647"/>
            <a:ext cx="3637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ООО «Челны-Бройлер»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Ирина\Мои документы\продукция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6720" y="4031573"/>
            <a:ext cx="3870704" cy="2589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 descr="C:\Documents and Settings\Ирина\Мои документы\фото\челны Бройлер переработка фото\убойный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94128" y="4031572"/>
            <a:ext cx="3249244" cy="26121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Z:\rukovod\Аппаратное\27 апреля\27.04.2015\Убойный комплек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738854"/>
            <a:ext cx="5799707" cy="31519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16632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ООО «Челны-Бройлер»</a:t>
            </a:r>
          </a:p>
        </p:txBody>
      </p:sp>
    </p:spTree>
    <p:extLst>
      <p:ext uri="{BB962C8B-B14F-4D97-AF65-F5344CB8AC3E}">
        <p14:creationId xmlns:p14="http://schemas.microsoft.com/office/powerpoint/2010/main" val="360299755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N:\слайды Миннехузина Мария Николаевна\P70418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85728"/>
            <a:ext cx="3942099" cy="29565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Ирина\Мои документы\Доклад 11.01.16\Животные\IMG_53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7"/>
            <a:ext cx="3786214" cy="29974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Documents and Settings\Ирина\Мои документы\Доклад 11.01.16\P61645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3929090" cy="27146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Documents and Settings\Ирина\Мои документы\Доклад 11.01.16\P52012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500438"/>
            <a:ext cx="3857652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38197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345408912"/>
              </p:ext>
            </p:extLst>
          </p:nvPr>
        </p:nvGraphicFramePr>
        <p:xfrm>
          <a:off x="5290561" y="1492915"/>
          <a:ext cx="3158160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3528" y="116632"/>
            <a:ext cx="8780373" cy="52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Получение приплода за 2015 год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692696"/>
            <a:ext cx="3143272" cy="800219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поросят,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тыс.гол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533,5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99942" y="774876"/>
            <a:ext cx="2950477" cy="800219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телят, гол.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5954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88694" y="3818160"/>
            <a:ext cx="2500330" cy="800219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ягнят, гол.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2298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08104" y="3861048"/>
            <a:ext cx="2857520" cy="800219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жеребят, гол.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160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ch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42" y="4745488"/>
            <a:ext cx="2672422" cy="1988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4" descr="C:\Documents and Settings\Ирина\Мои документы\Доклад 11.01.16\fпоросят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628799"/>
            <a:ext cx="2877464" cy="20997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 descr="C:\Documents and Settings\Ирина\Мои документы\Доклад 11.01.16\жеребят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30904" y="4745488"/>
            <a:ext cx="2857520" cy="20138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06084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57154" y="1170293"/>
            <a:ext cx="4158691" cy="500553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368668" y="1279752"/>
            <a:ext cx="684979" cy="216024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0" y="-489"/>
            <a:ext cx="9143999" cy="964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Наличие грубых </a:t>
            </a:r>
            <a:r>
              <a:rPr lang="ru-RU" sz="3200" b="1" dirty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сочных кормов </a:t>
            </a:r>
          </a:p>
          <a:p>
            <a:pPr algn="ctr">
              <a:lnSpc>
                <a:spcPts val="3400"/>
              </a:lnSpc>
            </a:pPr>
            <a:r>
              <a:rPr lang="ru-RU" sz="3200" b="1" dirty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01.01.2016 г. в   с/х формированиях</a:t>
            </a:r>
            <a:endParaRPr lang="ru-RU" sz="3200" b="1" dirty="0">
              <a:ln w="11430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52728211"/>
              </p:ext>
            </p:extLst>
          </p:nvPr>
        </p:nvGraphicFramePr>
        <p:xfrm>
          <a:off x="3026840" y="1375696"/>
          <a:ext cx="4861491" cy="4854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36512" y="3645024"/>
            <a:ext cx="1253869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50" b="1" dirty="0" smtClean="0">
                <a:latin typeface="Arial" pitchFamily="34" charset="0"/>
                <a:cs typeface="Arial" pitchFamily="34" charset="0"/>
              </a:rPr>
              <a:t>ПК « </a:t>
            </a:r>
            <a:r>
              <a:rPr lang="ru-RU" sz="1550" b="1" dirty="0" err="1" smtClean="0">
                <a:latin typeface="Arial" pitchFamily="34" charset="0"/>
                <a:cs typeface="Arial" pitchFamily="34" charset="0"/>
              </a:rPr>
              <a:t>Ирек</a:t>
            </a:r>
            <a:r>
              <a:rPr lang="ru-RU" sz="1550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5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6512" y="2954124"/>
            <a:ext cx="1586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600" dirty="0" smtClean="0">
                <a:effectLst/>
                <a:latin typeface="+mn-lt"/>
              </a:rPr>
              <a:t>ПК «Камский»</a:t>
            </a:r>
            <a:endParaRPr lang="ru-RU" sz="1600" dirty="0">
              <a:effectLst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6512" y="4005064"/>
            <a:ext cx="1827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800" dirty="0" smtClean="0">
                <a:effectLst/>
              </a:rPr>
              <a:t>ООО  « </a:t>
            </a:r>
            <a:r>
              <a:rPr lang="ru-RU" sz="1600" dirty="0" smtClean="0">
                <a:effectLst/>
                <a:latin typeface="+mn-lt"/>
              </a:rPr>
              <a:t>Гигант</a:t>
            </a:r>
            <a:r>
              <a:rPr lang="ru-RU" sz="1800" dirty="0" smtClean="0">
                <a:effectLst/>
              </a:rPr>
              <a:t>»</a:t>
            </a:r>
            <a:endParaRPr lang="ru-RU" sz="1800" dirty="0"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36512" y="3314164"/>
            <a:ext cx="3759234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«</a:t>
            </a:r>
            <a:r>
              <a:rPr lang="ru-RU" sz="1550" dirty="0" err="1" smtClean="0">
                <a:effectLst/>
              </a:rPr>
              <a:t>Тукаевская</a:t>
            </a:r>
            <a:r>
              <a:rPr lang="ru-RU" sz="1550" dirty="0" smtClean="0">
                <a:effectLst/>
              </a:rPr>
              <a:t> </a:t>
            </a:r>
            <a:r>
              <a:rPr lang="ru-RU" sz="1550" dirty="0" err="1" smtClean="0">
                <a:effectLst/>
              </a:rPr>
              <a:t>Продкорпорация</a:t>
            </a:r>
            <a:r>
              <a:rPr lang="ru-RU" sz="1550" dirty="0" smtClean="0">
                <a:effectLst/>
              </a:rPr>
              <a:t>»</a:t>
            </a:r>
            <a:endParaRPr lang="ru-RU" sz="1550" dirty="0"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62840" y="5373216"/>
            <a:ext cx="1720984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КФХ « </a:t>
            </a:r>
            <a:r>
              <a:rPr lang="ru-RU" sz="1550" dirty="0" err="1" smtClean="0">
                <a:effectLst/>
              </a:rPr>
              <a:t>Касакин</a:t>
            </a:r>
            <a:r>
              <a:rPr lang="ru-RU" sz="1550" dirty="0" smtClean="0">
                <a:effectLst/>
              </a:rPr>
              <a:t>»</a:t>
            </a:r>
            <a:endParaRPr lang="ru-RU" sz="1550" dirty="0"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36512" y="2289559"/>
            <a:ext cx="16802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600" dirty="0" smtClean="0">
                <a:effectLst/>
                <a:latin typeface="+mn-lt"/>
              </a:rPr>
              <a:t>ПК  « Биклянь»</a:t>
            </a:r>
            <a:endParaRPr lang="ru-RU" sz="1600" dirty="0">
              <a:effectLst/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80789" y="4725144"/>
            <a:ext cx="2360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600" dirty="0" smtClean="0">
                <a:effectLst/>
              </a:rPr>
              <a:t>ООО  «</a:t>
            </a:r>
            <a:r>
              <a:rPr lang="ru-RU" sz="1600" dirty="0" smtClean="0">
                <a:effectLst/>
                <a:latin typeface="+mn-lt"/>
              </a:rPr>
              <a:t>Челны Овощи</a:t>
            </a:r>
            <a:r>
              <a:rPr lang="ru-RU" sz="1600" dirty="0" smtClean="0">
                <a:effectLst/>
              </a:rPr>
              <a:t>»</a:t>
            </a:r>
            <a:endParaRPr lang="ru-RU" sz="1600" dirty="0"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6512" y="1958699"/>
            <a:ext cx="31572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</a:t>
            </a:r>
            <a:r>
              <a:rPr lang="ru-RU" sz="1600" dirty="0" smtClean="0">
                <a:effectLst/>
                <a:latin typeface="+mn-lt"/>
              </a:rPr>
              <a:t>СХП«Сайдашева</a:t>
            </a:r>
            <a:r>
              <a:rPr lang="ru-RU" sz="1550" dirty="0" smtClean="0">
                <a:effectLst/>
              </a:rPr>
              <a:t>» </a:t>
            </a:r>
            <a:r>
              <a:rPr lang="ru-RU" sz="1550" dirty="0">
                <a:effectLst/>
              </a:rPr>
              <a:t>(</a:t>
            </a:r>
            <a:r>
              <a:rPr lang="ru-RU" sz="1550" dirty="0" err="1">
                <a:effectLst/>
              </a:rPr>
              <a:t>плем</a:t>
            </a:r>
            <a:r>
              <a:rPr lang="ru-RU" sz="1550" dirty="0">
                <a:effectLst/>
              </a:rPr>
              <a:t>.)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36512" y="4365104"/>
            <a:ext cx="2106218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КФХ «</a:t>
            </a:r>
            <a:r>
              <a:rPr lang="ru-RU" sz="1550" dirty="0" err="1" smtClean="0">
                <a:effectLst/>
              </a:rPr>
              <a:t>Вильданова</a:t>
            </a:r>
            <a:r>
              <a:rPr lang="ru-RU" sz="1550" dirty="0" smtClean="0">
                <a:effectLst/>
              </a:rPr>
              <a:t>»</a:t>
            </a:r>
            <a:endParaRPr lang="ru-RU" sz="1550" dirty="0">
              <a:effectLst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6512" y="2666092"/>
            <a:ext cx="2059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600" dirty="0" smtClean="0">
                <a:effectLst/>
                <a:latin typeface="+mn-lt"/>
              </a:rPr>
              <a:t>ООО СХП « Алмаз»</a:t>
            </a:r>
            <a:endParaRPr lang="ru-RU" sz="1600" dirty="0">
              <a:effectLst/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91757" y="5042356"/>
            <a:ext cx="2026965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СХП « </a:t>
            </a:r>
            <a:r>
              <a:rPr lang="ru-RU" sz="1550" dirty="0" err="1" smtClean="0">
                <a:effectLst/>
              </a:rPr>
              <a:t>Ярыш</a:t>
            </a:r>
            <a:r>
              <a:rPr lang="ru-RU" sz="1550" dirty="0" smtClean="0">
                <a:effectLst/>
              </a:rPr>
              <a:t>»</a:t>
            </a:r>
            <a:endParaRPr lang="ru-RU" sz="1550" dirty="0"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398760" y="5262189"/>
            <a:ext cx="18473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endParaRPr lang="ru-RU" sz="1550" dirty="0"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23" y="5583214"/>
            <a:ext cx="18473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endParaRPr lang="ru-RU" sz="1550" dirty="0"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12569" y="1218238"/>
            <a:ext cx="3447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+mn-lt"/>
                <a:cs typeface="Arial" pitchFamily="34" charset="0"/>
              </a:rPr>
              <a:t>Имеется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на 1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усл.гол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.,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ц.к.ед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5715016"/>
            <a:ext cx="17155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600" dirty="0" smtClean="0">
                <a:effectLst/>
                <a:latin typeface="+mn-lt"/>
              </a:rPr>
              <a:t>Остальные</a:t>
            </a:r>
            <a:r>
              <a:rPr lang="ru-RU" sz="1550" dirty="0" smtClean="0">
                <a:effectLst/>
              </a:rPr>
              <a:t> КФХ</a:t>
            </a:r>
            <a:endParaRPr lang="ru-RU" sz="1550" dirty="0">
              <a:effectLst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36512" y="1624968"/>
            <a:ext cx="1162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По </a:t>
            </a:r>
            <a:r>
              <a:rPr lang="ru-RU" sz="1600" dirty="0" smtClean="0">
                <a:effectLst/>
                <a:latin typeface="+mn-lt"/>
              </a:rPr>
              <a:t>району</a:t>
            </a:r>
            <a:endParaRPr lang="ru-RU" sz="1600" dirty="0">
              <a:effectLst/>
              <a:latin typeface="+mn-lt"/>
            </a:endParaRPr>
          </a:p>
        </p:txBody>
      </p:sp>
      <p:pic>
        <p:nvPicPr>
          <p:cNvPr id="2050" name="Picture 2" descr="J:\доклад 14 год\P6241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3857628"/>
            <a:ext cx="1601116" cy="1200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доклад 14 год\P72923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636912"/>
            <a:ext cx="1564723" cy="11735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:\доклад 14 год\P72924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1628800"/>
            <a:ext cx="1473489" cy="1105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J:\доклад 14 год\P72923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02031"/>
            <a:ext cx="1743052" cy="1307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827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рина\Мои документы\Доклад 11.01.16\кор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527094"/>
            <a:ext cx="3888432" cy="25424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 descr="C:\Documents and Settings\Ирина\Мои документы\Доклад 11.01.16\новорожд.те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04664"/>
            <a:ext cx="4377109" cy="2579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:\Documents and Settings\Ирина\Мои документы\Доклад 11.01.16\P7102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604" y="3798923"/>
            <a:ext cx="4284380" cy="25706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Documents and Settings\Ирина\Мои документы\Доклад 11.01.16\Фото 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92783"/>
            <a:ext cx="4003378" cy="2982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992622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48"/>
            <a:ext cx="9144000" cy="964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Информация о состоянии  по воспроизводству  стада  за 2015 г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458806"/>
              </p:ext>
            </p:extLst>
          </p:nvPr>
        </p:nvGraphicFramePr>
        <p:xfrm>
          <a:off x="217542" y="967133"/>
          <a:ext cx="8708915" cy="566053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428231"/>
                <a:gridCol w="928694"/>
                <a:gridCol w="1143008"/>
                <a:gridCol w="1152187"/>
                <a:gridCol w="990953"/>
                <a:gridCol w="1026352"/>
                <a:gridCol w="1039490"/>
              </a:tblGrid>
              <a:tr h="1583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Хозяйство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Погол.коров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Случено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Коров и телок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Ввод первотелок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strike="noStrike" dirty="0" smtClean="0"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Получено </a:t>
                      </a:r>
                      <a:r>
                        <a:rPr lang="ru-RU" sz="2000" b="1" strike="noStrike" dirty="0" err="1" smtClean="0"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телят,гол</a:t>
                      </a:r>
                      <a:endParaRPr lang="ru-RU" sz="2000" b="1" strike="noStrike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n-lt"/>
                          <a:cs typeface="Arial" pitchFamily="34" charset="0"/>
                        </a:rPr>
                        <a:t>Выход телят на 100 коров, </a:t>
                      </a:r>
                      <a:endParaRPr lang="ru-RU" sz="2000" b="1" dirty="0" smtClean="0"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% </a:t>
                      </a:r>
                      <a:r>
                        <a:rPr lang="ru-RU" sz="2000" b="1" dirty="0" err="1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растела</a:t>
                      </a:r>
                      <a:r>
                        <a:rPr lang="ru-RU" sz="2000" b="1" dirty="0" smtClean="0"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 к осеменению</a:t>
                      </a:r>
                      <a:endParaRPr lang="ru-RU" sz="2000" b="1" dirty="0"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ООО Челны Овощи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600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710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537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ООО Гигант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660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860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734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810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ПК Камский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350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358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ООО СХП</a:t>
                      </a:r>
                      <a:r>
                        <a:rPr lang="ru-RU" sz="20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 Алмаз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430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446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443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49377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Тукаевская </a:t>
                      </a:r>
                      <a:r>
                        <a:rPr lang="ru-RU" sz="2000" b="1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продкорпорация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1260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1210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217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1125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457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ПК Биклянь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380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385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357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ООО СХП </a:t>
                      </a:r>
                      <a:r>
                        <a:rPr lang="ru-RU" sz="2000" b="1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Ярыш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360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444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ООО СХП им Сайдашева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821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290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881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564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ПК</a:t>
                      </a:r>
                      <a:r>
                        <a:rPr lang="ru-RU" sz="2000" b="1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 Ирек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170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278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71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226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  <a:tr h="313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По району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5650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6333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1162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5954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85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97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0895" marR="40895" marT="0" marB="0" anchor="ctr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7384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084530"/>
              </p:ext>
            </p:extLst>
          </p:nvPr>
        </p:nvGraphicFramePr>
        <p:xfrm>
          <a:off x="323528" y="260648"/>
          <a:ext cx="8568951" cy="6181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147"/>
                <a:gridCol w="1226537"/>
                <a:gridCol w="2150638"/>
                <a:gridCol w="2066629"/>
              </a:tblGrid>
              <a:tr h="111556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Перечень коровников 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на 100 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голов  капитально 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отремонтированных</a:t>
                      </a:r>
                      <a:r>
                        <a:rPr lang="ru-RU" sz="2400" b="1" u="none" strike="noStrike" baseline="0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в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2015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69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тыс.руб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445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КФХ " </a:t>
                      </a:r>
                      <a:r>
                        <a:rPr lang="ru-RU" sz="2400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Касакин</a:t>
                      </a:r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", </a:t>
                      </a:r>
                      <a:r>
                        <a:rPr lang="ru-RU" sz="2400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д.Евлево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5000,00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1400,00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445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Ирек" д.Саитово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5620,00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1400,00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191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КФХ "Вардересян Г.С." с. Биклянь коровник № 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3640,00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1092,00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814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КФХ "Вардересян Г.С." с. Биклянь коровник № 2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3334,00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48" marR="7948" marT="794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285108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:\Доклад 11.01.16\Ирек\Ирек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1045"/>
            <a:ext cx="3435846" cy="4581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N:\Доклад 11.01.16\Ирек\2 Ире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485" y="347710"/>
            <a:ext cx="4171971" cy="31289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:\Доклад 11.01.16\Ирек\1 Ире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860" y="3618529"/>
            <a:ext cx="4163785" cy="3122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980728" y="116632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ПК «</a:t>
            </a:r>
            <a:r>
              <a:rPr lang="ru-RU" sz="3200" b="1" dirty="0" err="1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Ирек</a:t>
            </a: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7548603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517234"/>
              </p:ext>
            </p:extLst>
          </p:nvPr>
        </p:nvGraphicFramePr>
        <p:xfrm>
          <a:off x="251520" y="332656"/>
          <a:ext cx="8712968" cy="56360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1057"/>
                <a:gridCol w="1497043"/>
                <a:gridCol w="2336846"/>
                <a:gridCol w="1958022"/>
              </a:tblGrid>
              <a:tr h="120652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Перечень коровников на 200 голов  капитально отремонтированных 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в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2015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91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</a:t>
                      </a:r>
                      <a:r>
                        <a:rPr lang="ru-RU" sz="2400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тыс.руб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490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КФХ " Вильданова" д. Малтабарово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4334,00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1300,00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971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СХП " Ярыш"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7000,00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1800,00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971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Биклянь"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7000,00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1800,00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971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Гигант"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7500,00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1800,00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623" marR="8623" marT="86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3945755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554" y="116630"/>
            <a:ext cx="67768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ООО «Гигант»</a:t>
            </a:r>
          </a:p>
        </p:txBody>
      </p:sp>
      <p:pic>
        <p:nvPicPr>
          <p:cNvPr id="4098" name="Picture 2" descr="N:\Доклад 11.01.16\Гигант\2 Гига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01405"/>
            <a:ext cx="3960440" cy="297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N:\Доклад 11.01.16\Гигант\3 Гиган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84" y="3760602"/>
            <a:ext cx="4018851" cy="30017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N:\Доклад 11.01.16\Гигант\4Гиган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84" y="654277"/>
            <a:ext cx="3987662" cy="29907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N:\Доклад 11.01.16\Гигант\IMG_56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70" y="3789040"/>
            <a:ext cx="4011898" cy="29965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15907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0" y="836613"/>
            <a:ext cx="2814638" cy="327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107950" y="6388100"/>
            <a:ext cx="286861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11 января 201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6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г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.</a:t>
            </a:r>
            <a:endParaRPr lang="ru-RU" sz="2000" b="1" i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4713" y="4133850"/>
            <a:ext cx="74168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Тукаевский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муниципальный район</a:t>
            </a:r>
            <a:endParaRPr lang="ru-RU" sz="5400" b="1" dirty="0">
              <a:solidFill>
                <a:srgbClr val="002060"/>
              </a:solidFill>
              <a:latin typeface="Decor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89116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0"/>
            <a:ext cx="67768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ООО СХП «</a:t>
            </a:r>
            <a:r>
              <a:rPr lang="ru-RU" sz="3200" b="1" dirty="0" err="1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Ярыш</a:t>
            </a: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6146" name="Picture 2" descr="N:\Доклад 11.01.16\Ярыш\IMG_54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788024" cy="3576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N:\Доклад 11.01.16\Ярыш\2 Ярыш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01405"/>
            <a:ext cx="4464496" cy="3348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889142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66116"/>
              </p:ext>
            </p:extLst>
          </p:nvPr>
        </p:nvGraphicFramePr>
        <p:xfrm>
          <a:off x="251520" y="332656"/>
          <a:ext cx="8568952" cy="5682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15983"/>
                <a:gridCol w="1253167"/>
                <a:gridCol w="2116836"/>
                <a:gridCol w="2082966"/>
              </a:tblGrid>
              <a:tr h="108308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Строительство силосно-сенажных траншей емкостью </a:t>
                      </a:r>
                      <a:endParaRPr lang="ru-RU" sz="2400" b="1" u="none" strike="noStrike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1 </a:t>
                      </a:r>
                      <a:r>
                        <a:rPr lang="ru-RU" sz="2400" b="1" u="none" strike="noStrike" dirty="0" err="1" smtClean="0">
                          <a:solidFill>
                            <a:srgbClr val="002060"/>
                          </a:solidFill>
                          <a:effectLst/>
                        </a:rPr>
                        <a:t>тыс.тн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и более  в 2015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38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</a:t>
                      </a:r>
                      <a:r>
                        <a:rPr lang="ru-RU" sz="2400" u="none" strike="noStrike" dirty="0" err="1">
                          <a:solidFill>
                            <a:srgbClr val="002060"/>
                          </a:solidFill>
                          <a:effectLst/>
                        </a:rPr>
                        <a:t>тыс.руб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5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Ирек"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1700,00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5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Гигант"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1800,00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57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ООО СХП им " Сайдашева"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5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25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905" marR="7905" marT="7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634845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993470"/>
              </p:ext>
            </p:extLst>
          </p:nvPr>
        </p:nvGraphicFramePr>
        <p:xfrm>
          <a:off x="179512" y="332656"/>
          <a:ext cx="8712967" cy="5506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49161"/>
                <a:gridCol w="1460224"/>
                <a:gridCol w="1939635"/>
                <a:gridCol w="2163947"/>
              </a:tblGrid>
              <a:tr h="131189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Перечень коровников на 100 голов подлежащих капитальному ремонту в 2016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46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тыс.руб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579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А\Ф " Тимерхан"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5000,00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579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Ирек"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5000,00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041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СХП им " Сайдашева"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5000,00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8984" marR="8984" marT="89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237261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50400"/>
              </p:ext>
            </p:extLst>
          </p:nvPr>
        </p:nvGraphicFramePr>
        <p:xfrm>
          <a:off x="251520" y="332656"/>
          <a:ext cx="8640961" cy="5965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3474"/>
                <a:gridCol w="1313000"/>
                <a:gridCol w="2217906"/>
                <a:gridCol w="1756581"/>
              </a:tblGrid>
              <a:tr h="96605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Перечень коровников на 200 голов подлежащих </a:t>
                      </a:r>
                      <a:endParaRPr lang="ru-RU" sz="2400" b="1" u="none" strike="noStrike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капитальному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ремонту в 2016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587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тыс.руб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Челны Овощи"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6667,00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СХП " Ярыш"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6667,00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Биклянь"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6427,00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1928,00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798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СХП им " Сайдашева"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6667,00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Гигант"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13334,00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КФХ " Вильданова"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6667,00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2000,00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6998" marR="6998" marT="69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134437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752606"/>
              </p:ext>
            </p:extLst>
          </p:nvPr>
        </p:nvGraphicFramePr>
        <p:xfrm>
          <a:off x="251520" y="260648"/>
          <a:ext cx="8640960" cy="61106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62016"/>
                <a:gridCol w="1204240"/>
                <a:gridCol w="2095802"/>
                <a:gridCol w="2078902"/>
              </a:tblGrid>
              <a:tr h="100332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Строительство силосно-сенажных траншей емкостью </a:t>
                      </a:r>
                      <a:endParaRPr lang="ru-RU" sz="2400" b="1" u="none" strike="noStrike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1 </a:t>
                      </a:r>
                      <a:r>
                        <a:rPr lang="ru-RU" sz="2400" b="1" u="none" strike="noStrike" dirty="0" err="1" smtClean="0">
                          <a:solidFill>
                            <a:srgbClr val="002060"/>
                          </a:solidFill>
                          <a:effectLst/>
                        </a:rPr>
                        <a:t>тыс.тн</a:t>
                      </a:r>
                      <a:r>
                        <a:rPr lang="ru-RU" sz="2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и более  в 2016 году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80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хозяйств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Кол-во объектов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Сметная стоимость объектов, тыс.руб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Бюджетная поддержка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Челны Овощи"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3000,00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900,00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Ирек"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450,00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А\Ф " Тимерхан"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1700,00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450,00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46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СХП им " Сайдашева"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2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3000,00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900,00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ПК " Биклянь"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450,00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96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ООО " Гигант"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>
                          <a:solidFill>
                            <a:srgbClr val="002060"/>
                          </a:solidFill>
                          <a:effectLst/>
                        </a:rPr>
                        <a:t>1500,00</a:t>
                      </a:r>
                      <a:endParaRPr lang="ru-RU" sz="2400" b="0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450,00</a:t>
                      </a:r>
                      <a:endParaRPr lang="ru-RU" sz="24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955138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0"/>
            <a:ext cx="67768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ООО СХП им. «Сайдашева»</a:t>
            </a:r>
          </a:p>
        </p:txBody>
      </p:sp>
      <p:pic>
        <p:nvPicPr>
          <p:cNvPr id="10242" name="Picture 2" descr="N:\Доклад 11.01.16\Сайдаш\1.Сайдаш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644" y="701405"/>
            <a:ext cx="5292080" cy="29767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N:\Доклад 11.01.16\Сайдаш\3 Сайдаш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07603"/>
            <a:ext cx="4029707" cy="3009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N:\Доклад 11.01.16\Сайдаш\2.Сайдаш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60872"/>
            <a:ext cx="3942098" cy="29565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255602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:\Доклад 11.01.16\Сайдаш\Фото 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63" y="335528"/>
            <a:ext cx="4752528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N:\Доклад 11.01.16\Сайдаш\IMG_57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96952"/>
            <a:ext cx="4860032" cy="3630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046520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N:\Доклад 11.01.16\Сайдаш\Фото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894703" cy="3263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N:\Доклад 11.01.16\Сайдаш\Фото 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26368"/>
            <a:ext cx="3870176" cy="5805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68020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/>
          <p:nvPr/>
        </p:nvSpPr>
        <p:spPr>
          <a:xfrm rot="391131">
            <a:off x="2224088" y="638175"/>
            <a:ext cx="6875462" cy="3970338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291914">
            <a:off x="-119063" y="4568825"/>
            <a:ext cx="9356726" cy="1898650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438" y="4365625"/>
            <a:ext cx="8639175" cy="2087563"/>
          </a:xfrm>
        </p:spPr>
        <p:txBody>
          <a:bodyPr rtlCol="0">
            <a:no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Сабитов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Хайдар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Габдуллович</a:t>
            </a:r>
            <a:endParaRPr lang="en-US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– Начальник Управления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СХиП</a:t>
            </a:r>
            <a:r>
              <a:rPr lang="ru-RU" sz="2400" b="1" i="1" dirty="0" smtClean="0">
                <a:solidFill>
                  <a:srgbClr val="002060"/>
                </a:solidFill>
              </a:rPr>
              <a:t> района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800" y="908720"/>
            <a:ext cx="8783415" cy="3024758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итогах деятельности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сельхозформирований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  <a:b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отрасли животноводства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году</a:t>
            </a:r>
          </a:p>
        </p:txBody>
      </p:sp>
      <p:pic>
        <p:nvPicPr>
          <p:cNvPr id="717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80963"/>
            <a:ext cx="1201738" cy="140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0344113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0" y="836613"/>
            <a:ext cx="2814638" cy="327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107950" y="6388100"/>
            <a:ext cx="286861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11 января 201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6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г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.</a:t>
            </a:r>
            <a:endParaRPr lang="ru-RU" sz="2000" b="1" i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4713" y="4133850"/>
            <a:ext cx="74168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Тукаевский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муниципальный район</a:t>
            </a:r>
            <a:endParaRPr lang="ru-RU" sz="5400" b="1" dirty="0">
              <a:solidFill>
                <a:srgbClr val="002060"/>
              </a:solidFill>
              <a:latin typeface="Decor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412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/>
          <p:nvPr/>
        </p:nvSpPr>
        <p:spPr>
          <a:xfrm rot="391131">
            <a:off x="2224088" y="638175"/>
            <a:ext cx="6875462" cy="3970338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291914">
            <a:off x="-119063" y="4568825"/>
            <a:ext cx="9356726" cy="1898650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438" y="4365625"/>
            <a:ext cx="8639175" cy="2087563"/>
          </a:xfrm>
        </p:spPr>
        <p:txBody>
          <a:bodyPr rtlCol="0">
            <a:no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Сабитов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Хайдар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Габдуллович</a:t>
            </a:r>
            <a:endParaRPr lang="en-US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– Начальник Управления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СХиП</a:t>
            </a:r>
            <a:r>
              <a:rPr lang="ru-RU" sz="2400" b="1" i="1" dirty="0" smtClean="0">
                <a:solidFill>
                  <a:srgbClr val="002060"/>
                </a:solidFill>
              </a:rPr>
              <a:t> района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800" y="908720"/>
            <a:ext cx="8783415" cy="3024758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итогах деятельности </a:t>
            </a:r>
            <a:r>
              <a:rPr lang="ru-RU" sz="3200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сельхозформирований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  <a:b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отрасли животноводства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году</a:t>
            </a:r>
          </a:p>
        </p:txBody>
      </p:sp>
      <p:pic>
        <p:nvPicPr>
          <p:cNvPr id="717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80963"/>
            <a:ext cx="1201738" cy="140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653854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/>
          <p:nvPr/>
        </p:nvSpPr>
        <p:spPr>
          <a:xfrm rot="391131">
            <a:off x="2224088" y="638175"/>
            <a:ext cx="6875462" cy="3970338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291914">
            <a:off x="-119063" y="4568825"/>
            <a:ext cx="9356726" cy="1898650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438" y="4365625"/>
            <a:ext cx="8639175" cy="2087563"/>
          </a:xfrm>
        </p:spPr>
        <p:txBody>
          <a:bodyPr rtlCol="0">
            <a:no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Исаев Рамиль Робертович</a:t>
            </a:r>
            <a:endParaRPr lang="en-US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– </a:t>
            </a:r>
            <a:r>
              <a:rPr lang="ru-RU" sz="2400" b="1" i="1" dirty="0" smtClean="0">
                <a:solidFill>
                  <a:srgbClr val="002060"/>
                </a:solidFill>
              </a:rPr>
              <a:t>Заместитель руководителя Исполнительного комитета по вопросам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800" y="908720"/>
            <a:ext cx="8783415" cy="3024758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итогах 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проведения Новогодних мероприятий и зимних каникул в учреждениях образования района</a:t>
            </a:r>
            <a:endParaRPr lang="ru-RU" sz="32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80963"/>
            <a:ext cx="1201738" cy="140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891817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0" y="836613"/>
            <a:ext cx="2814638" cy="327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107950" y="6388100"/>
            <a:ext cx="286861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11 января 201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6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г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.</a:t>
            </a:r>
            <a:endParaRPr lang="ru-RU" sz="2000" b="1" i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4713" y="4133850"/>
            <a:ext cx="74168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Тукаевский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муниципальный район</a:t>
            </a:r>
            <a:endParaRPr lang="ru-RU" sz="5400" b="1" dirty="0">
              <a:solidFill>
                <a:srgbClr val="002060"/>
              </a:solidFill>
              <a:latin typeface="Decor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257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/>
          <p:nvPr/>
        </p:nvSpPr>
        <p:spPr>
          <a:xfrm rot="391131">
            <a:off x="2224088" y="638175"/>
            <a:ext cx="6875462" cy="3970338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291914">
            <a:off x="-119063" y="4568825"/>
            <a:ext cx="9356726" cy="1898650"/>
          </a:xfrm>
          <a:custGeom>
            <a:avLst/>
            <a:gdLst>
              <a:gd name="connsiteX0" fmla="*/ 0 w 11721597"/>
              <a:gd name="connsiteY0" fmla="*/ 0 h 1509423"/>
              <a:gd name="connsiteX1" fmla="*/ 11721597 w 11721597"/>
              <a:gd name="connsiteY1" fmla="*/ 0 h 1509423"/>
              <a:gd name="connsiteX2" fmla="*/ 11721597 w 11721597"/>
              <a:gd name="connsiteY2" fmla="*/ 1509423 h 1509423"/>
              <a:gd name="connsiteX3" fmla="*/ 0 w 11721597"/>
              <a:gd name="connsiteY3" fmla="*/ 1509423 h 1509423"/>
              <a:gd name="connsiteX4" fmla="*/ 0 w 11721597"/>
              <a:gd name="connsiteY4" fmla="*/ 0 h 1509423"/>
              <a:gd name="connsiteX0" fmla="*/ 0 w 11721597"/>
              <a:gd name="connsiteY0" fmla="*/ 0 h 1589368"/>
              <a:gd name="connsiteX1" fmla="*/ 11721597 w 11721597"/>
              <a:gd name="connsiteY1" fmla="*/ 0 h 1589368"/>
              <a:gd name="connsiteX2" fmla="*/ 10665174 w 11721597"/>
              <a:gd name="connsiteY2" fmla="*/ 1589368 h 1589368"/>
              <a:gd name="connsiteX3" fmla="*/ 0 w 11721597"/>
              <a:gd name="connsiteY3" fmla="*/ 1509423 h 1589368"/>
              <a:gd name="connsiteX4" fmla="*/ 0 w 11721597"/>
              <a:gd name="connsiteY4" fmla="*/ 0 h 1589368"/>
              <a:gd name="connsiteX0" fmla="*/ 0 w 10800024"/>
              <a:gd name="connsiteY0" fmla="*/ 82812 h 1672180"/>
              <a:gd name="connsiteX1" fmla="*/ 10800024 w 10800024"/>
              <a:gd name="connsiteY1" fmla="*/ 0 h 1672180"/>
              <a:gd name="connsiteX2" fmla="*/ 10665174 w 10800024"/>
              <a:gd name="connsiteY2" fmla="*/ 1672180 h 1672180"/>
              <a:gd name="connsiteX3" fmla="*/ 0 w 10800024"/>
              <a:gd name="connsiteY3" fmla="*/ 1592235 h 1672180"/>
              <a:gd name="connsiteX4" fmla="*/ 0 w 10800024"/>
              <a:gd name="connsiteY4" fmla="*/ 82812 h 1672180"/>
              <a:gd name="connsiteX0" fmla="*/ 0 w 10800024"/>
              <a:gd name="connsiteY0" fmla="*/ 82812 h 2050315"/>
              <a:gd name="connsiteX1" fmla="*/ 10800024 w 10800024"/>
              <a:gd name="connsiteY1" fmla="*/ 0 h 2050315"/>
              <a:gd name="connsiteX2" fmla="*/ 10665174 w 10800024"/>
              <a:gd name="connsiteY2" fmla="*/ 1672180 h 2050315"/>
              <a:gd name="connsiteX3" fmla="*/ 3030048 w 10800024"/>
              <a:gd name="connsiteY3" fmla="*/ 2050315 h 2050315"/>
              <a:gd name="connsiteX4" fmla="*/ 0 w 10800024"/>
              <a:gd name="connsiteY4" fmla="*/ 82812 h 2050315"/>
              <a:gd name="connsiteX0" fmla="*/ 0 w 9166176"/>
              <a:gd name="connsiteY0" fmla="*/ 0 h 2148574"/>
              <a:gd name="connsiteX1" fmla="*/ 9166176 w 9166176"/>
              <a:gd name="connsiteY1" fmla="*/ 98259 h 2148574"/>
              <a:gd name="connsiteX2" fmla="*/ 9031326 w 9166176"/>
              <a:gd name="connsiteY2" fmla="*/ 1770439 h 2148574"/>
              <a:gd name="connsiteX3" fmla="*/ 1396200 w 9166176"/>
              <a:gd name="connsiteY3" fmla="*/ 2148574 h 2148574"/>
              <a:gd name="connsiteX4" fmla="*/ 0 w 9166176"/>
              <a:gd name="connsiteY4" fmla="*/ 0 h 2148574"/>
              <a:gd name="connsiteX0" fmla="*/ 189784 w 9355960"/>
              <a:gd name="connsiteY0" fmla="*/ 0 h 1918622"/>
              <a:gd name="connsiteX1" fmla="*/ 9355960 w 9355960"/>
              <a:gd name="connsiteY1" fmla="*/ 98259 h 1918622"/>
              <a:gd name="connsiteX2" fmla="*/ 9221110 w 9355960"/>
              <a:gd name="connsiteY2" fmla="*/ 1770439 h 1918622"/>
              <a:gd name="connsiteX3" fmla="*/ 0 w 9355960"/>
              <a:gd name="connsiteY3" fmla="*/ 1918622 h 1918622"/>
              <a:gd name="connsiteX4" fmla="*/ 189784 w 9355960"/>
              <a:gd name="connsiteY4" fmla="*/ 0 h 1918622"/>
              <a:gd name="connsiteX0" fmla="*/ 176993 w 9355960"/>
              <a:gd name="connsiteY0" fmla="*/ 0 h 1897913"/>
              <a:gd name="connsiteX1" fmla="*/ 9355960 w 9355960"/>
              <a:gd name="connsiteY1" fmla="*/ 77550 h 1897913"/>
              <a:gd name="connsiteX2" fmla="*/ 9221110 w 9355960"/>
              <a:gd name="connsiteY2" fmla="*/ 1749730 h 1897913"/>
              <a:gd name="connsiteX3" fmla="*/ 0 w 9355960"/>
              <a:gd name="connsiteY3" fmla="*/ 1897913 h 1897913"/>
              <a:gd name="connsiteX4" fmla="*/ 176993 w 9355960"/>
              <a:gd name="connsiteY4" fmla="*/ 0 h 189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5960" h="1897913">
                <a:moveTo>
                  <a:pt x="176993" y="0"/>
                </a:moveTo>
                <a:lnTo>
                  <a:pt x="9355960" y="77550"/>
                </a:lnTo>
                <a:lnTo>
                  <a:pt x="9221110" y="1749730"/>
                </a:lnTo>
                <a:lnTo>
                  <a:pt x="0" y="1897913"/>
                </a:lnTo>
                <a:lnTo>
                  <a:pt x="176993" y="0"/>
                </a:lnTo>
                <a:close/>
              </a:path>
            </a:pathLst>
          </a:custGeom>
          <a:solidFill>
            <a:srgbClr val="00206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5438" y="4365625"/>
            <a:ext cx="8639175" cy="2087563"/>
          </a:xfrm>
        </p:spPr>
        <p:txBody>
          <a:bodyPr rtlCol="0">
            <a:noAutofit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Габдуллина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Равия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Касимовна</a:t>
            </a:r>
            <a:endParaRPr lang="en-US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– </a:t>
            </a:r>
            <a:r>
              <a:rPr lang="ru-RU" sz="2400" b="1" i="1" dirty="0" smtClean="0">
                <a:solidFill>
                  <a:srgbClr val="002060"/>
                </a:solidFill>
              </a:rPr>
              <a:t>Глава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Калмашского</a:t>
            </a:r>
            <a:r>
              <a:rPr lang="ru-RU" sz="2400" b="1" i="1" dirty="0" smtClean="0">
                <a:solidFill>
                  <a:srgbClr val="002060"/>
                </a:solidFill>
              </a:rPr>
              <a:t> сельского поселения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800" y="908720"/>
            <a:ext cx="8783415" cy="3024758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срыве выезда ДПО </a:t>
            </a:r>
            <a:r>
              <a:rPr lang="ru-RU" sz="32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Калмашского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сельского поселения 24.12.2015г.</a:t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80963"/>
            <a:ext cx="1201738" cy="1403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771857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0" y="836613"/>
            <a:ext cx="2814638" cy="327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107950" y="6388100"/>
            <a:ext cx="2868613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11 января 201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6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г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.</a:t>
            </a:r>
            <a:endParaRPr lang="ru-RU" sz="2000" b="1" i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4713" y="4133850"/>
            <a:ext cx="74168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Тукаевский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ecor" pitchFamily="34" charset="0"/>
                <a:cs typeface="+mn-cs"/>
              </a:rPr>
              <a:t>муниципальный район</a:t>
            </a:r>
            <a:endParaRPr lang="ru-RU" sz="5400" b="1" dirty="0">
              <a:solidFill>
                <a:srgbClr val="002060"/>
              </a:solidFill>
              <a:latin typeface="Decor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2359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1854450334"/>
              </p:ext>
            </p:extLst>
          </p:nvPr>
        </p:nvGraphicFramePr>
        <p:xfrm>
          <a:off x="5985840" y="1785926"/>
          <a:ext cx="3158160" cy="2150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749783242"/>
              </p:ext>
            </p:extLst>
          </p:nvPr>
        </p:nvGraphicFramePr>
        <p:xfrm>
          <a:off x="3103830" y="1749579"/>
          <a:ext cx="3158160" cy="2150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85415" y="245282"/>
            <a:ext cx="8780373" cy="52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скота на 01.01.2016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86766372"/>
              </p:ext>
            </p:extLst>
          </p:nvPr>
        </p:nvGraphicFramePr>
        <p:xfrm>
          <a:off x="-36713" y="1628013"/>
          <a:ext cx="3406008" cy="2150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36713" y="1276491"/>
            <a:ext cx="3274935" cy="26161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свиней, </a:t>
            </a:r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тыс.гол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26482" y="1267526"/>
            <a:ext cx="2378215" cy="26161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КРС, гол.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017" y="1855086"/>
            <a:ext cx="898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16120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06078" y="1294421"/>
            <a:ext cx="2561920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т.ч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коров, гол.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47552" y="2078058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5650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675" y="4073101"/>
            <a:ext cx="2226892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птицы,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тыс.гол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4067944" y="2832690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6880438" y="3089556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100%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459513392"/>
              </p:ext>
            </p:extLst>
          </p:nvPr>
        </p:nvGraphicFramePr>
        <p:xfrm>
          <a:off x="40757" y="4536520"/>
          <a:ext cx="3197465" cy="187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3" name="Овал 42"/>
          <p:cNvSpPr/>
          <p:nvPr/>
        </p:nvSpPr>
        <p:spPr>
          <a:xfrm>
            <a:off x="1055730" y="5596532"/>
            <a:ext cx="996730" cy="42862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94%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48" name="Стрелка вправо 2047"/>
          <p:cNvSpPr/>
          <p:nvPr/>
        </p:nvSpPr>
        <p:spPr>
          <a:xfrm>
            <a:off x="5913257" y="2302821"/>
            <a:ext cx="504056" cy="360040"/>
          </a:xfrm>
          <a:prstGeom prst="rightArrow">
            <a:avLst/>
          </a:prstGeom>
          <a:solidFill>
            <a:srgbClr val="EA8B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2350954206"/>
              </p:ext>
            </p:extLst>
          </p:nvPr>
        </p:nvGraphicFramePr>
        <p:xfrm>
          <a:off x="2928926" y="4357694"/>
          <a:ext cx="3116266" cy="219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3103830" y="4073101"/>
            <a:ext cx="2498121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лошадей, </a:t>
            </a:r>
          </a:p>
          <a:p>
            <a:pPr algn="ctr"/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ол.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3929058" y="5500702"/>
            <a:ext cx="944781" cy="31014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val="3155275724"/>
              </p:ext>
            </p:extLst>
          </p:nvPr>
        </p:nvGraphicFramePr>
        <p:xfrm>
          <a:off x="5792261" y="4377935"/>
          <a:ext cx="3116266" cy="219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6318570" y="4112754"/>
            <a:ext cx="2054088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Поголовье овец, </a:t>
            </a:r>
          </a:p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827492" y="5491640"/>
            <a:ext cx="944781" cy="31920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113%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055730" y="2670010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99%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0268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4805524" y="1114836"/>
            <a:ext cx="2516286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Реализовано молока,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тыс.тн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626" y="-489"/>
            <a:ext cx="8780373" cy="964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Производство животноводческой продукции за 2015 год</a:t>
            </a:r>
            <a:endParaRPr lang="ru-RU" sz="3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75772" y="1114836"/>
            <a:ext cx="2710678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Производство молока,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тыс.тн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2442386076"/>
              </p:ext>
            </p:extLst>
          </p:nvPr>
        </p:nvGraphicFramePr>
        <p:xfrm>
          <a:off x="4447351" y="1638056"/>
          <a:ext cx="3406008" cy="2024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541191157"/>
              </p:ext>
            </p:extLst>
          </p:nvPr>
        </p:nvGraphicFramePr>
        <p:xfrm>
          <a:off x="1399516" y="1646188"/>
          <a:ext cx="3406008" cy="2024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Стрелка вправо 38"/>
          <p:cNvSpPr/>
          <p:nvPr/>
        </p:nvSpPr>
        <p:spPr>
          <a:xfrm>
            <a:off x="4440443" y="2335696"/>
            <a:ext cx="504056" cy="360040"/>
          </a:xfrm>
          <a:prstGeom prst="rightArrow">
            <a:avLst/>
          </a:prstGeom>
          <a:solidFill>
            <a:srgbClr val="EA8B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82" name="Picture 10" descr="\\192.168.0.3\Pictures\НОВАЯ БАЗА\ПЕРЕРАБОТКА\Молоко\Молоковоз\молоковоз сканиа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74216" y="1797873"/>
            <a:ext cx="2134288" cy="1393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sp>
        <p:nvSpPr>
          <p:cNvPr id="33" name="TextBox 32"/>
          <p:cNvSpPr txBox="1"/>
          <p:nvPr/>
        </p:nvSpPr>
        <p:spPr>
          <a:xfrm>
            <a:off x="4944623" y="4057908"/>
            <a:ext cx="2516286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squar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Реализовано яиц,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млн.шт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09637" y="4057908"/>
            <a:ext cx="2321149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Производство яиц,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млн.шт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4067099973"/>
              </p:ext>
            </p:extLst>
          </p:nvPr>
        </p:nvGraphicFramePr>
        <p:xfrm>
          <a:off x="4586450" y="4581128"/>
          <a:ext cx="3406008" cy="2024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961331312"/>
              </p:ext>
            </p:extLst>
          </p:nvPr>
        </p:nvGraphicFramePr>
        <p:xfrm>
          <a:off x="1538615" y="4589260"/>
          <a:ext cx="3406008" cy="2024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6" name="Стрелка вправо 45"/>
          <p:cNvSpPr/>
          <p:nvPr/>
        </p:nvSpPr>
        <p:spPr>
          <a:xfrm>
            <a:off x="4419366" y="5229200"/>
            <a:ext cx="504056" cy="360040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J:\доклад 14 год\DSC0118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019" y="4581128"/>
            <a:ext cx="1940485" cy="1455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7" name="Picture 2" descr="C:\Documents and Settings\Ирина\Мои документы\Доклад 11.01.16\коров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1785926"/>
            <a:ext cx="2071702" cy="1762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Ирина\Мои документы\Доклад 11.01.16\цыплята 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834" y="4480526"/>
            <a:ext cx="2285984" cy="185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72045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43438" y="928670"/>
            <a:ext cx="4158691" cy="500553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339642" y="972697"/>
            <a:ext cx="684979" cy="216024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-36512" y="164346"/>
            <a:ext cx="9143999" cy="52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Продуктивность коров за 2015 год</a:t>
            </a:r>
            <a:endParaRPr lang="ru-RU" sz="3200" b="1" dirty="0">
              <a:ln w="11430"/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46010366"/>
              </p:ext>
            </p:extLst>
          </p:nvPr>
        </p:nvGraphicFramePr>
        <p:xfrm>
          <a:off x="2857488" y="1000108"/>
          <a:ext cx="4399383" cy="5462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98279" y="3212976"/>
            <a:ext cx="1783437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50" b="1" dirty="0" smtClean="0">
                <a:latin typeface="Arial" pitchFamily="34" charset="0"/>
                <a:cs typeface="Arial" pitchFamily="34" charset="0"/>
              </a:rPr>
              <a:t>Остальные КФХ</a:t>
            </a:r>
            <a:endParaRPr lang="ru-RU" sz="15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6512" y="2132856"/>
            <a:ext cx="1563120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«Гигант»</a:t>
            </a:r>
            <a:endParaRPr lang="ru-RU" sz="1550" dirty="0"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6512" y="3962236"/>
            <a:ext cx="166725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ПК  « Камский»</a:t>
            </a:r>
            <a:endParaRPr lang="ru-RU" sz="1550" dirty="0"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91945" y="4365104"/>
            <a:ext cx="2042995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СХП  «</a:t>
            </a:r>
            <a:r>
              <a:rPr lang="ru-RU" sz="1550" dirty="0" err="1" smtClean="0">
                <a:effectLst/>
              </a:rPr>
              <a:t>Ярыш</a:t>
            </a:r>
            <a:r>
              <a:rPr lang="ru-RU" sz="1550" dirty="0" smtClean="0">
                <a:effectLst/>
              </a:rPr>
              <a:t>»</a:t>
            </a:r>
            <a:endParaRPr lang="ru-RU" sz="1550" dirty="0"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08520" y="5114364"/>
            <a:ext cx="205274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 КФХ «</a:t>
            </a:r>
            <a:r>
              <a:rPr lang="ru-RU" sz="1550" dirty="0" err="1" smtClean="0">
                <a:effectLst/>
              </a:rPr>
              <a:t>Вильданов</a:t>
            </a:r>
            <a:r>
              <a:rPr lang="ru-RU" sz="1550" dirty="0" smtClean="0">
                <a:effectLst/>
              </a:rPr>
              <a:t>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36512" y="3602196"/>
            <a:ext cx="1684307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ПК  « Биклянь»</a:t>
            </a:r>
            <a:endParaRPr lang="ru-RU" sz="1550" dirty="0"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80789" y="5877272"/>
            <a:ext cx="172778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А\Ф « </a:t>
            </a:r>
            <a:r>
              <a:rPr lang="ru-RU" sz="1550" dirty="0" err="1" smtClean="0">
                <a:effectLst/>
              </a:rPr>
              <a:t>Тимерхан</a:t>
            </a:r>
            <a:endParaRPr lang="ru-RU" sz="1550" dirty="0" smtClean="0"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9664" y="1772816"/>
            <a:ext cx="3305520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СХП«Сайдашева» </a:t>
            </a:r>
            <a:r>
              <a:rPr lang="ru-RU" sz="1550" dirty="0">
                <a:effectLst/>
              </a:rPr>
              <a:t>(</a:t>
            </a:r>
            <a:r>
              <a:rPr lang="ru-RU" sz="1550" dirty="0" err="1">
                <a:effectLst/>
              </a:rPr>
              <a:t>плем</a:t>
            </a:r>
            <a:r>
              <a:rPr lang="ru-RU" sz="1550" dirty="0">
                <a:effectLst/>
              </a:rPr>
              <a:t>.)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36512" y="2522076"/>
            <a:ext cx="1199367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ПК «Ирек»</a:t>
            </a:r>
            <a:endParaRPr lang="ru-RU" sz="1550" dirty="0">
              <a:effectLst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108520" y="5517232"/>
            <a:ext cx="2985113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«</a:t>
            </a:r>
            <a:r>
              <a:rPr lang="ru-RU" sz="1550" dirty="0" err="1" smtClean="0">
                <a:effectLst/>
              </a:rPr>
              <a:t>Тук.Продкорпорация</a:t>
            </a:r>
            <a:r>
              <a:rPr lang="ru-RU" sz="1550" dirty="0" smtClean="0">
                <a:effectLst/>
              </a:rPr>
              <a:t>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36512" y="2882116"/>
            <a:ext cx="3123099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« Челны Овощи» ( </a:t>
            </a:r>
            <a:r>
              <a:rPr lang="ru-RU" sz="1550" dirty="0" err="1" smtClean="0">
                <a:effectLst/>
              </a:rPr>
              <a:t>плем</a:t>
            </a:r>
            <a:r>
              <a:rPr lang="ru-RU" sz="1550" dirty="0" smtClean="0">
                <a:effectLst/>
              </a:rPr>
              <a:t>)</a:t>
            </a:r>
            <a:endParaRPr lang="ru-RU" sz="1550" dirty="0"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427786" y="4955134"/>
            <a:ext cx="18473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endParaRPr lang="ru-RU" sz="1550" dirty="0"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596" y="5286388"/>
            <a:ext cx="184731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endParaRPr lang="ru-RU" sz="1550" dirty="0"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6758" y="899364"/>
            <a:ext cx="3312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           			  КГ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36512" y="4714884"/>
            <a:ext cx="2071657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ООО СХП  «Алмаз»</a:t>
            </a:r>
          </a:p>
          <a:p>
            <a:endParaRPr lang="ru-RU" sz="1550" dirty="0">
              <a:effectLst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36512" y="1369948"/>
            <a:ext cx="1210588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550" dirty="0" smtClean="0">
                <a:effectLst/>
              </a:rPr>
              <a:t>По району</a:t>
            </a:r>
            <a:endParaRPr lang="ru-RU" sz="1550" dirty="0">
              <a:effectLst/>
            </a:endParaRPr>
          </a:p>
        </p:txBody>
      </p:sp>
      <p:pic>
        <p:nvPicPr>
          <p:cNvPr id="3074" name="Picture 2" descr="C:\Documents and Settings\Ирина\Мои документы\Доклад 11.01.16\IMG_1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286124"/>
            <a:ext cx="2000264" cy="1357322"/>
          </a:xfrm>
          <a:prstGeom prst="rect">
            <a:avLst/>
          </a:prstGeom>
          <a:noFill/>
        </p:spPr>
      </p:pic>
      <p:pic>
        <p:nvPicPr>
          <p:cNvPr id="26" name="Picture 2" descr="C:\Documents and Settings\Ирина\Мои документы\Доклад 11.01.16\P51541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357298"/>
            <a:ext cx="1857356" cy="1627834"/>
          </a:xfrm>
          <a:prstGeom prst="rect">
            <a:avLst/>
          </a:prstGeom>
          <a:noFill/>
        </p:spPr>
      </p:pic>
      <p:pic>
        <p:nvPicPr>
          <p:cNvPr id="2" name="Picture 2" descr="C:\Documents and Settings\Ирина\Мои документы\Доклад 11.01.16\Сайдаш\Фото 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5013176"/>
            <a:ext cx="1857388" cy="1428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48456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4"/>
          <p:cNvGrpSpPr/>
          <p:nvPr/>
        </p:nvGrpSpPr>
        <p:grpSpPr>
          <a:xfrm>
            <a:off x="6404224" y="701693"/>
            <a:ext cx="2528240" cy="2160240"/>
            <a:chOff x="971600" y="1362270"/>
            <a:chExt cx="2953816" cy="2210746"/>
          </a:xfrm>
        </p:grpSpPr>
        <p:pic>
          <p:nvPicPr>
            <p:cNvPr id="12290" name="Picture 2" descr="\\192.168.0.3\Pictures\НОВАЯ БАЗА\ПЕРЕРАБОТКА\Молоко\Молоковоз\молоковоз сканиа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362270"/>
              <a:ext cx="2953816" cy="221074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3" name="TextBox 12"/>
            <p:cNvSpPr txBox="1"/>
            <p:nvPr/>
          </p:nvSpPr>
          <p:spPr>
            <a:xfrm>
              <a:off x="2317665" y="1961604"/>
              <a:ext cx="1419309" cy="4409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молоко</a:t>
              </a:r>
              <a:endParaRPr lang="ru-RU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9512" y="116632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Закупочные цены на молоко, руб./кг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8602" y="-32075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369046477"/>
              </p:ext>
            </p:extLst>
          </p:nvPr>
        </p:nvGraphicFramePr>
        <p:xfrm>
          <a:off x="2160430" y="2350621"/>
          <a:ext cx="7187125" cy="4027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89558" y="2350621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21,3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3826" y="2710661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19,5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878" y="5971927"/>
            <a:ext cx="23379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ОАО </a:t>
            </a: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«Алабуга соте»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6953" y="5971925"/>
            <a:ext cx="18555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УК «Просто </a:t>
            </a: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Молоко»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7289" y="6013999"/>
            <a:ext cx="18181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ООО «Мир»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253" y="2861933"/>
            <a:ext cx="954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 19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J:\доклад 14 год\P71721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857628"/>
            <a:ext cx="2733003" cy="2049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928670"/>
            <a:ext cx="2786082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124771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9512" y="44624"/>
            <a:ext cx="8780373" cy="964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Производство мяса в живом весе </a:t>
            </a:r>
          </a:p>
          <a:p>
            <a:pPr algn="ctr">
              <a:lnSpc>
                <a:spcPts val="3400"/>
              </a:lnSpc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2015 год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076838521"/>
              </p:ext>
            </p:extLst>
          </p:nvPr>
        </p:nvGraphicFramePr>
        <p:xfrm>
          <a:off x="2942951" y="1306412"/>
          <a:ext cx="3406008" cy="2338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43808" y="1044802"/>
            <a:ext cx="3847208" cy="261610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Выращено скота и птицы, </a:t>
            </a:r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тыс.тн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7596" y="3193812"/>
            <a:ext cx="1624164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Мясо птицы,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тыс.тн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606996425"/>
              </p:ext>
            </p:extLst>
          </p:nvPr>
        </p:nvGraphicFramePr>
        <p:xfrm>
          <a:off x="5572132" y="3786190"/>
          <a:ext cx="3197465" cy="187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2650283099"/>
              </p:ext>
            </p:extLst>
          </p:nvPr>
        </p:nvGraphicFramePr>
        <p:xfrm>
          <a:off x="3011565" y="3530373"/>
          <a:ext cx="3116266" cy="219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3476779" y="3267210"/>
            <a:ext cx="1904689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Мясо свинины, </a:t>
            </a:r>
          </a:p>
          <a:p>
            <a:pPr algn="ctr"/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тыс.тн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val="4132660611"/>
              </p:ext>
            </p:extLst>
          </p:nvPr>
        </p:nvGraphicFramePr>
        <p:xfrm>
          <a:off x="-36512" y="3602107"/>
          <a:ext cx="3116266" cy="219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5971205" y="3284984"/>
            <a:ext cx="2711961" cy="52322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</p:spPr>
        <p:txBody>
          <a:bodyPr wrap="none" tIns="0" bIns="0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Мясо КРС и баранины, </a:t>
            </a:r>
          </a:p>
          <a:p>
            <a:pPr algn="ctr"/>
            <a:r>
              <a:rPr lang="ru-RU" sz="17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</a:t>
            </a:r>
            <a:r>
              <a:rPr lang="ru-RU" sz="17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ыс.тн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J:\доклад 14 год\P71020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214950"/>
            <a:ext cx="1856469" cy="1392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Ирина\Мои документы\Доклад 11.01.16\бройлер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5214950"/>
            <a:ext cx="2214577" cy="14287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6" name="Picture 2" descr="C:\Documents and Settings\Ирина\Мои документы\Доклад 11.01.16\фото свиней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27784" y="5214950"/>
            <a:ext cx="1825608" cy="14287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Documents and Settings\Ирина\Мои документы\Доклад 11.01.16\P520133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4876" y="5072074"/>
            <a:ext cx="2000264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Овал 16"/>
          <p:cNvSpPr/>
          <p:nvPr/>
        </p:nvSpPr>
        <p:spPr>
          <a:xfrm>
            <a:off x="1034931" y="4487578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111%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956733" y="4509922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101%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715140" y="4690492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103%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242485" y="2399346"/>
            <a:ext cx="944781" cy="38158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9108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rukovod\Аппаратное\27 апреля\27.04.2015\DSC019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764704"/>
            <a:ext cx="5715040" cy="2786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Ирина\Мои документы\Доклад 11.01.16\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2" y="3927940"/>
            <a:ext cx="4357686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Documents and Settings\Ирина\Мои документы\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681883"/>
            <a:ext cx="3429024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79512" y="116632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ООО «Камский Бекон»</a:t>
            </a:r>
          </a:p>
        </p:txBody>
      </p:sp>
    </p:spTree>
    <p:extLst>
      <p:ext uri="{BB962C8B-B14F-4D97-AF65-F5344CB8AC3E}">
        <p14:creationId xmlns:p14="http://schemas.microsoft.com/office/powerpoint/2010/main" val="3514497204"/>
      </p:ext>
    </p:extLst>
  </p:cSld>
  <p:clrMapOvr>
    <a:masterClrMapping/>
  </p:clrMapOvr>
  <p:transition spd="slow">
    <p:fade/>
  </p:transition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6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7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8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ppt/theme/themeOverride9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Поток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Поток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10404</TotalTime>
  <Words>967</Words>
  <Application>Microsoft Office PowerPoint</Application>
  <PresentationFormat>Экран (4:3)</PresentationFormat>
  <Paragraphs>396</Paragraphs>
  <Slides>33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Уважаемые участники совещания! Убедительная просьба, выключить мобильные телефоны или перевести в бесшумный режим!</vt:lpstr>
      <vt:lpstr>Презентация PowerPoint</vt:lpstr>
      <vt:lpstr> Об итогах деятельности сельхозформирований района  в отрасли животноводства в 2015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Об итогах деятельности сельхозформирований района  в отрасли животноводства в 2015 году</vt:lpstr>
      <vt:lpstr>Презентация PowerPoint</vt:lpstr>
      <vt:lpstr> Об итогах проведения Новогодних мероприятий и зимних каникул в учреждениях образования района</vt:lpstr>
      <vt:lpstr>Презентация PowerPoint</vt:lpstr>
      <vt:lpstr> О срыве выезда ДПО Калмашского сельского поселения 24.12.2015г.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Абдульминов Радис Раилович</dc:creator>
  <cp:lastModifiedBy>Дмитрий Долгов Михайлович</cp:lastModifiedBy>
  <cp:revision>920</cp:revision>
  <cp:lastPrinted>2013-09-13T07:03:37Z</cp:lastPrinted>
  <dcterms:created xsi:type="dcterms:W3CDTF">2011-11-18T05:54:39Z</dcterms:created>
  <dcterms:modified xsi:type="dcterms:W3CDTF">2016-01-11T05:25:57Z</dcterms:modified>
</cp:coreProperties>
</file>