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handoutMasterIdLst>
    <p:handoutMasterId r:id="rId39"/>
  </p:handoutMasterIdLst>
  <p:sldIdLst>
    <p:sldId id="980" r:id="rId2"/>
    <p:sldId id="981" r:id="rId3"/>
    <p:sldId id="983" r:id="rId4"/>
    <p:sldId id="984" r:id="rId5"/>
    <p:sldId id="985" r:id="rId6"/>
    <p:sldId id="986" r:id="rId7"/>
    <p:sldId id="987" r:id="rId8"/>
    <p:sldId id="988" r:id="rId9"/>
    <p:sldId id="989" r:id="rId10"/>
    <p:sldId id="990" r:id="rId11"/>
    <p:sldId id="991" r:id="rId12"/>
    <p:sldId id="992" r:id="rId13"/>
    <p:sldId id="993" r:id="rId14"/>
    <p:sldId id="998" r:id="rId15"/>
    <p:sldId id="994" r:id="rId16"/>
    <p:sldId id="995" r:id="rId17"/>
    <p:sldId id="996" r:id="rId18"/>
    <p:sldId id="997" r:id="rId19"/>
    <p:sldId id="1015" r:id="rId20"/>
    <p:sldId id="999" r:id="rId21"/>
    <p:sldId id="982" r:id="rId22"/>
    <p:sldId id="1013" r:id="rId23"/>
    <p:sldId id="1001" r:id="rId24"/>
    <p:sldId id="1000" r:id="rId25"/>
    <p:sldId id="1002" r:id="rId26"/>
    <p:sldId id="1003" r:id="rId27"/>
    <p:sldId id="1004" r:id="rId28"/>
    <p:sldId id="1010" r:id="rId29"/>
    <p:sldId id="1008" r:id="rId30"/>
    <p:sldId id="1009" r:id="rId31"/>
    <p:sldId id="1014" r:id="rId32"/>
    <p:sldId id="1011" r:id="rId33"/>
    <p:sldId id="1012" r:id="rId34"/>
    <p:sldId id="1005" r:id="rId35"/>
    <p:sldId id="1006" r:id="rId36"/>
    <p:sldId id="1007" r:id="rId37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 autoAdjust="0"/>
    <p:restoredTop sz="94533" autoAdjust="0"/>
  </p:normalViewPr>
  <p:slideViewPr>
    <p:cSldViewPr>
      <p:cViewPr>
        <p:scale>
          <a:sx n="60" d="100"/>
          <a:sy n="60" d="100"/>
        </p:scale>
        <p:origin x="-149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616A7C-08E7-4886-B449-559B642CCD1E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FE520E-E9AE-4D07-99FB-15A396810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2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00306-B9FD-4F7A-BE51-07DDF008F877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C99CC6-5039-4D13-8800-8D343E27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86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2A9-AA1B-4976-A3C3-E22CD5AF7CD3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30E1-A722-4293-96AA-976028AB2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7AA7B-9560-4276-8B5F-6D6594AE02A2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A599-274A-4A26-8371-F1A43EEAF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99319-AA3E-404F-9ACD-3C85AEBDF4EF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2D53-5F9D-4FD4-A82D-922EB523F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11CF-05F4-45B4-84F3-95A974A324C8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7CD1-FFEA-4B98-9377-27F619D9E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1A6DB-6155-4362-87F2-CEADC9CFF297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3AE0-E244-4F5B-B027-514E64F16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A6C0-27AD-45B4-A875-ACE7DA89F1C9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7365-9415-4BC5-BCBE-A796A2B35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21B5A-8A81-4243-B602-597E3F8531EF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CD0D-D59F-48E9-9CF0-7A9B1BB9F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51957-699B-4314-986B-1F632300BFFE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F77D-7A33-4B2E-AE0A-DFA18B667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1A977-8BC4-4567-804C-9DABAA7CF24F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49E5-52CB-4C76-87D7-983B3F070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1734-4D09-4C5B-83AA-863AC60BC967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CF03-2427-4398-9A8D-9A296AD35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E90F-394D-48B2-827B-958DF9F5CFAE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453-1E55-48B2-8E63-32FA62CCC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EA667-F5CD-4E3F-B7D3-F398DBA17EF0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16E3AD-33F4-44D1-AA80-AC77251D7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11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апреля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11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5353" y="24165"/>
            <a:ext cx="298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«Гигант»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Dolgov\Desktop\фото для доклада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" y="608940"/>
            <a:ext cx="4363455" cy="3259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olgov\Desktop\фото для доклада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8" y="3559002"/>
            <a:ext cx="4355976" cy="3253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olgov\Desktop\фото для доклада\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86" y="608940"/>
            <a:ext cx="4211960" cy="3145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lgov\Desktop\фото для доклада\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3559002"/>
            <a:ext cx="4211960" cy="3145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7780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0573" y="24165"/>
            <a:ext cx="4669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«Камский Бекон»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Dolgov\Desktop\фото для доклада\DSC_0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2942"/>
            <a:ext cx="4392488" cy="2470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olgov\Desktop\фото для доклада\DSC_0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889766"/>
            <a:ext cx="4572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olgov\Desktop\фото для доклада\DSC_0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54" y="3645024"/>
            <a:ext cx="5434705" cy="3057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4938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8614" y="24165"/>
            <a:ext cx="377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СХП «Алмаз»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Dolgov\Desktop\фото для доклада\DSC_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" y="654727"/>
            <a:ext cx="4932040" cy="2774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olgov\Desktop\фото для доклада\алмаз\IMG_6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36929"/>
            <a:ext cx="4264578" cy="3185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olgov\Desktop\фото для доклада\алмаз\IMG_6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" y="3429000"/>
            <a:ext cx="4379185" cy="3270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olgov\Desktop\фото для доклада\алмаз\IMG_6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24106"/>
            <a:ext cx="3765927" cy="2812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4628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9187" y="24165"/>
            <a:ext cx="3592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Фермеры района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Dolgov\Desktop\фото для доклада\DSC_0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824536" cy="2713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olgov\Desktop\фото для доклада\DSC_0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87" y="908720"/>
            <a:ext cx="4652009" cy="2616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olgov\Desktop\фото для доклада\DSC_0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471" y="3662453"/>
            <a:ext cx="5292082" cy="2976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691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9206" y="24165"/>
            <a:ext cx="3592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Фермеры района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Dolgov\Desktop\фото для доклада\продкор\image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23570" r="8527" b="28647"/>
          <a:stretch/>
        </p:blipFill>
        <p:spPr bwMode="auto">
          <a:xfrm>
            <a:off x="1331640" y="733431"/>
            <a:ext cx="7056784" cy="3008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olgov\Desktop\фото для доклада\продкор\IMG_2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95" y="3394387"/>
            <a:ext cx="4488473" cy="3352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931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1604" y="24165"/>
            <a:ext cx="4427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«Челны-Овощи»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Dolgov\Desktop\фото для доклада\IMG_7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4" y="608940"/>
            <a:ext cx="4272380" cy="3191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olgov\Desktop\фото для доклада\Челн овощ\IMG_2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11" y="608940"/>
            <a:ext cx="4283968" cy="3199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Dolgov\Desktop\фото для доклада\Челн овощ\IMG_2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5" y="3717032"/>
            <a:ext cx="4063649" cy="3035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Dolgov\Desktop\фото для доклада\Челн овощ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0" y="3717032"/>
            <a:ext cx="4063649" cy="3035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0801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5361" y="24165"/>
            <a:ext cx="298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ПК «Биклянь»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Dolgov\Desktop\фото для доклада\IMG_7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9" y="578109"/>
            <a:ext cx="4272463" cy="319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olgov\Desktop\фото для доклада\IMG_7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08940"/>
            <a:ext cx="4089963" cy="3054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olgov\Desktop\фото для доклада\биклянь\IMG_2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9443"/>
            <a:ext cx="4391981" cy="3280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olgov\Desktop\фото для доклада\биклянь\IMG_27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43" y="3419443"/>
            <a:ext cx="4211960" cy="3145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1575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9784" y="24165"/>
            <a:ext cx="2531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А/Ф «Кама»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Dolgov\Desktop\фото для доклада\IMG_7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8940"/>
            <a:ext cx="3995936" cy="2984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olgov\Desktop\фото для доклада\IMG_7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22" y="699961"/>
            <a:ext cx="4067944" cy="3038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olgov\Desktop\фото для доклада\IMG_7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0" y="3609066"/>
            <a:ext cx="3969175" cy="2964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olgov\Desktop\фото для доклада\IMG_7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3759"/>
            <a:ext cx="4067944" cy="3038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1696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9342" y="24165"/>
            <a:ext cx="5572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«СХП им. Сайдашева»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1267" name="Picture 3" descr="C:\Users\Dolgov\Desktop\фото для доклада\IMG_7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1" y="764704"/>
            <a:ext cx="4188934" cy="3128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olgov\Desktop\фото для доклада\IMG_7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1" y="3573015"/>
            <a:ext cx="4186370" cy="3126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Dolgov\Desktop\фото для доклада\сайдаш\IMG_7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0" y="3491383"/>
            <a:ext cx="4061997" cy="3033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Dolgov\Desktop\фото для доклада\IMG_7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7806"/>
            <a:ext cx="4248472" cy="3173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2927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6820" y="24165"/>
            <a:ext cx="741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«Тукаевская </a:t>
            </a:r>
            <a:r>
              <a:rPr lang="ru-RU" sz="3200" b="1" dirty="0" err="1" smtClean="0">
                <a:solidFill>
                  <a:srgbClr val="002060"/>
                </a:solidFill>
              </a:rPr>
              <a:t>Продкорпорация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2293" name="Picture 5" descr="C:\Users\Dolgov\Desktop\фото для доклада\продкор\IMG_7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6" y="3491129"/>
            <a:ext cx="4316493" cy="3224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olgov\Desktop\фото для доклада\продкор\IMG_7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58" y="3507903"/>
            <a:ext cx="4283968" cy="3199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lgov\Desktop\фото для доклада\продкор\IMG_7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12" y="640730"/>
            <a:ext cx="3869548" cy="2890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olgov\Desktop\фото для доклада\продкор\IMG_7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8" y="572095"/>
            <a:ext cx="3923928" cy="2930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751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Хайдар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Управления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СХиП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итогах</a:t>
            </a:r>
            <a:r>
              <a:rPr lang="en-US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взаимопроверки в хозяйствах района по подготовке сельхозтехники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весенне-полевым работам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65385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00244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</a:rPr>
              <a:t>Засыпка семян по культурно</a:t>
            </a:r>
            <a:endParaRPr lang="ru-RU" b="1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12607217"/>
              </p:ext>
            </p:extLst>
          </p:nvPr>
        </p:nvGraphicFramePr>
        <p:xfrm>
          <a:off x="827584" y="1268760"/>
          <a:ext cx="7408863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944216"/>
                <a:gridCol w="33044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Культура</a:t>
                      </a:r>
                      <a:endParaRPr lang="ru-RU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Засыпано</a:t>
                      </a:r>
                      <a:endParaRPr lang="ru-RU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Сорта</a:t>
                      </a:r>
                      <a:endParaRPr lang="ru-RU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82320" marR="823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Яровая пшеница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57415 ц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Йолдыз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err="1" smtClean="0"/>
                        <a:t>Хаят</a:t>
                      </a:r>
                      <a:r>
                        <a:rPr lang="ru-RU" sz="2400" b="1" dirty="0" smtClean="0"/>
                        <a:t>,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err="1" smtClean="0"/>
                        <a:t>Иделле</a:t>
                      </a:r>
                      <a:r>
                        <a:rPr lang="ru-RU" sz="2400" b="1" baseline="0" dirty="0" smtClean="0"/>
                        <a:t>, Экада-109, Экада-70, </a:t>
                      </a:r>
                      <a:r>
                        <a:rPr lang="ru-RU" sz="2400" b="1" baseline="0" dirty="0" err="1" smtClean="0"/>
                        <a:t>Уралосибирская</a:t>
                      </a:r>
                      <a:endParaRPr lang="ru-RU" sz="2400" b="1" dirty="0"/>
                    </a:p>
                  </a:txBody>
                  <a:tcPr marL="82320" marR="823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Ячмень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/>
                        <a:t>36551 ц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Нур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err="1" smtClean="0"/>
                        <a:t>Раушан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err="1" smtClean="0"/>
                        <a:t>Тимерхан</a:t>
                      </a:r>
                      <a:endParaRPr lang="ru-RU" sz="2400" b="1" dirty="0"/>
                    </a:p>
                  </a:txBody>
                  <a:tcPr marL="82320" marR="823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Овес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3020</a:t>
                      </a:r>
                      <a:r>
                        <a:rPr lang="ru-RU" sz="2400" b="1" baseline="0" dirty="0" smtClean="0"/>
                        <a:t> ц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Рысак, Конкур</a:t>
                      </a:r>
                      <a:endParaRPr lang="ru-RU" sz="2400" b="1" dirty="0"/>
                    </a:p>
                  </a:txBody>
                  <a:tcPr marL="82320" marR="823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Горох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8450 ц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Усатый кормовой, Венец, </a:t>
                      </a:r>
                      <a:r>
                        <a:rPr lang="ru-RU" sz="2400" b="1" dirty="0" err="1" smtClean="0"/>
                        <a:t>Ватан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err="1" smtClean="0"/>
                        <a:t>Варис</a:t>
                      </a:r>
                      <a:r>
                        <a:rPr lang="ru-RU" sz="2400" b="1" dirty="0" smtClean="0"/>
                        <a:t>, Указ</a:t>
                      </a:r>
                      <a:endParaRPr lang="ru-RU" sz="2400" b="1" dirty="0"/>
                    </a:p>
                  </a:txBody>
                  <a:tcPr marL="82320" marR="823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Яровая вика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210 ц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Несортовой </a:t>
                      </a:r>
                      <a:endParaRPr lang="ru-RU" sz="2400" b="1" dirty="0"/>
                    </a:p>
                  </a:txBody>
                  <a:tcPr marL="82320" marR="823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Люпин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3600 ц</a:t>
                      </a:r>
                      <a:endParaRPr lang="ru-RU" sz="2400" b="1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Дега</a:t>
                      </a:r>
                      <a:endParaRPr lang="ru-RU" sz="2400" b="1" dirty="0"/>
                    </a:p>
                  </a:txBody>
                  <a:tcPr marL="82320" marR="823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7451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olgov\Desktop\фото для доклада\pub_280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0"/>
            <a:ext cx="5112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414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lgov\Desktop\IMG_7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0" y="797563"/>
            <a:ext cx="4104456" cy="3065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lgov\Desktop\IMG_7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7" y="3501009"/>
            <a:ext cx="4145519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lgov\Desktop\IMG_7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35" y="3501008"/>
            <a:ext cx="4189941" cy="3129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9799" y="24165"/>
            <a:ext cx="2531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А/Ф «</a:t>
            </a:r>
            <a:r>
              <a:rPr lang="ru-RU" sz="3200" b="1" dirty="0">
                <a:solidFill>
                  <a:srgbClr val="002060"/>
                </a:solidFill>
              </a:rPr>
              <a:t>К</a:t>
            </a:r>
            <a:r>
              <a:rPr lang="ru-RU" sz="3200" b="1" dirty="0" smtClean="0">
                <a:solidFill>
                  <a:srgbClr val="002060"/>
                </a:solidFill>
              </a:rPr>
              <a:t>ама»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Dolgov\Desktop\IMG_7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45" y="626343"/>
            <a:ext cx="3851920" cy="2877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486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Хайдар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Управления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СХиП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итогах</a:t>
            </a:r>
            <a:r>
              <a:rPr lang="en-US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взаимопроверки в хозяйствах района по подготовке сельхозтехники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весенне-полевым работам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63282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11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апреля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85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Гаянов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Ильшат Альбертович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службы пожаротушения 15 отряда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подготовке к пожароопасному периоду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63981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11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апреля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82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Абзалова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Ильсияр Хайдаровна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Заместитель руководителя исполнительного комитета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проведении двухмесячника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благоустройству, озеленению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санитарной очистке территории района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63981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"/>
            <a:ext cx="4896544" cy="678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571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site\транспорт\доклад начало двухмес. 2016\DSC_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5671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08883"/>
              </p:ext>
            </p:extLst>
          </p:nvPr>
        </p:nvGraphicFramePr>
        <p:xfrm>
          <a:off x="428596" y="928664"/>
          <a:ext cx="8358245" cy="5526645"/>
        </p:xfrm>
        <a:graphic>
          <a:graphicData uri="http://schemas.openxmlformats.org/drawingml/2006/table">
            <a:tbl>
              <a:tblPr/>
              <a:tblGrid>
                <a:gridCol w="2419083"/>
                <a:gridCol w="1208767"/>
                <a:gridCol w="989343"/>
                <a:gridCol w="988569"/>
                <a:gridCol w="769920"/>
                <a:gridCol w="883896"/>
                <a:gridCol w="1098667"/>
              </a:tblGrid>
              <a:tr h="1268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Хозяйства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Яровые зерновые                   и зернобобовые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Яровая пшеница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Ячмень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Овес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Кукуруза на зерно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Зернобобовые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Челны овощи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1350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700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Гигант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760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ПК Камский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СХП Алмаз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А/Ф ТПК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1731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761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658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ПК Биклянь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СХП Ярыш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362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СХП им.Сайдашева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1740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ПК Ирек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ООО А/Ф Тимерхан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1250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КФХ Вильданов Г.М.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1144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424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Итого по району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27895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11961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10320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550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2001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3263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31640" y="0"/>
            <a:ext cx="71779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Посев яровых зерновых и зернобобовых культур в 2016 году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3167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site\транспорт\доклад начало двухмес. 2016\DSC_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2566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1" t="7975" r="15180" b="2802"/>
          <a:stretch/>
        </p:blipFill>
        <p:spPr bwMode="auto">
          <a:xfrm>
            <a:off x="107504" y="354145"/>
            <a:ext cx="9036496" cy="647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0272" y="5763860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пос.Новый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484784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с.Большая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Шильна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87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896544" cy="556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65831"/>
            <a:ext cx="4896544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7966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Абзалова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Ильсияр Хайдаровна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Заместитель руководителя исполнительного комитета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проведении двухмесячника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благоустройству, озеленению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санитарной очистке территории района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49313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11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апреля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82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Калимуллина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Фарида Рависовна</a:t>
            </a: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>
                <a:solidFill>
                  <a:srgbClr val="002060"/>
                </a:solidFill>
              </a:rPr>
              <a:t>– </a:t>
            </a:r>
            <a:r>
              <a:rPr lang="ru-RU" sz="2400" b="1" i="1" dirty="0" smtClean="0">
                <a:solidFill>
                  <a:srgbClr val="002060"/>
                </a:solidFill>
              </a:rPr>
              <a:t>Заведующий сектором опеки и попечительства Исполкома района</a:t>
            </a:r>
            <a:endParaRPr lang="ru-RU" sz="2400" b="1" dirty="0">
              <a:solidFill>
                <a:srgbClr val="002060"/>
              </a:solidFill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прошедшем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суициде несовершеннолетнего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н.п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Большая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Шильна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78962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11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апреля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79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124996"/>
              </p:ext>
            </p:extLst>
          </p:nvPr>
        </p:nvGraphicFramePr>
        <p:xfrm>
          <a:off x="642910" y="1142982"/>
          <a:ext cx="7858180" cy="4534560"/>
        </p:xfrm>
        <a:graphic>
          <a:graphicData uri="http://schemas.openxmlformats.org/drawingml/2006/table">
            <a:tbl>
              <a:tblPr/>
              <a:tblGrid>
                <a:gridCol w="4959014"/>
                <a:gridCol w="2899166"/>
              </a:tblGrid>
              <a:tr h="1103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хозяйств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Посевная площадь,                           га.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ЗАО Татплодоовощпром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ПК Шильна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КФХ Минеханов М.И.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КФХ Давлетов Н.Г.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КФХ Ашрафуллин И.Н.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Итого по району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315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7" marR="68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31640" y="0"/>
            <a:ext cx="6762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Посевная площадь картофеля 2016 году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492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153985"/>
              </p:ext>
            </p:extLst>
          </p:nvPr>
        </p:nvGraphicFramePr>
        <p:xfrm>
          <a:off x="539552" y="228600"/>
          <a:ext cx="7858180" cy="5944198"/>
        </p:xfrm>
        <a:graphic>
          <a:graphicData uri="http://schemas.openxmlformats.org/drawingml/2006/table">
            <a:tbl>
              <a:tblPr/>
              <a:tblGrid>
                <a:gridCol w="3456384"/>
                <a:gridCol w="1224136"/>
                <a:gridCol w="1152128"/>
                <a:gridCol w="1728192"/>
                <a:gridCol w="297340"/>
              </a:tblGrid>
              <a:tr h="92754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Посев 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высокодоходных 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культур в 2016 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году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3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                              хозяйства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Сахарная свекла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Рапс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Кукуруза на зерно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ООО Челны Овощи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ООО"Гигант"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ПК Камский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8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ООО А/Ф Тукаевская прод.корпорация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658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8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ООО СХП им.Сайдашева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ПК Ирек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ООО А/Ф"Кама"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3023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2186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853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КФХ Вильданов Г.М.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По району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3023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2466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2001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5" marR="5498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2582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529032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39237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74" y="645217"/>
            <a:ext cx="3823456" cy="2855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Dolgov\Desktop\фото для доклад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88" y="692696"/>
            <a:ext cx="385629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lgov\Desktop\фото для доклада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9" y="3671026"/>
            <a:ext cx="3993556" cy="2982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lgov\Desktop\фото для доклада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65979"/>
            <a:ext cx="4000312" cy="2987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9695" y="24165"/>
            <a:ext cx="3031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ПК «Камский»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9607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3413" y="24165"/>
            <a:ext cx="3764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КФХ «</a:t>
            </a:r>
            <a:r>
              <a:rPr lang="ru-RU" sz="3200" b="1" dirty="0" err="1" smtClean="0">
                <a:solidFill>
                  <a:srgbClr val="002060"/>
                </a:solidFill>
              </a:rPr>
              <a:t>Вильданов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Dolgov\Desktop\фото для доклад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8940"/>
            <a:ext cx="3897148" cy="2910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lgov\Desktop\фото для доклада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8940"/>
            <a:ext cx="3993556" cy="2982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olgov\Desktop\фото для доклада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5" y="3651507"/>
            <a:ext cx="3897148" cy="2910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olgov\Desktop\фото для доклада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0351"/>
            <a:ext cx="4176464" cy="3119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3888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286" y="24165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ООО СХП «</a:t>
            </a:r>
            <a:r>
              <a:rPr lang="ru-RU" sz="3200" b="1" dirty="0" err="1" smtClean="0">
                <a:solidFill>
                  <a:srgbClr val="002060"/>
                </a:solidFill>
              </a:rPr>
              <a:t>Ярыш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Dolgov\Desktop\фото для доклад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2" y="582856"/>
            <a:ext cx="3897148" cy="2910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lgov\Desktop\фото для доклада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08941"/>
            <a:ext cx="3862224" cy="2884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olgov\Desktop\фото для доклада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4545"/>
            <a:ext cx="4101940" cy="3063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olgov\Desktop\фото для доклада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51700"/>
            <a:ext cx="3888432" cy="2904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6700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10682</TotalTime>
  <Words>424</Words>
  <Application>Microsoft Office PowerPoint</Application>
  <PresentationFormat>Экран (4:3)</PresentationFormat>
  <Paragraphs>205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Презентация PowerPoint</vt:lpstr>
      <vt:lpstr> Об итогах взаимопроверки в хозяйствах района по подготовке сельхозтехники  к весенне-полевым работам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Засыпка семян по культурно</vt:lpstr>
      <vt:lpstr>Презентация PowerPoint</vt:lpstr>
      <vt:lpstr>Презентация PowerPoint</vt:lpstr>
      <vt:lpstr> Об итогах взаимопроверки в хозяйствах района по подготовке сельхозтехники  к весенне-полевым работам</vt:lpstr>
      <vt:lpstr>Презентация PowerPoint</vt:lpstr>
      <vt:lpstr> О подготовке к пожароопасному периоду</vt:lpstr>
      <vt:lpstr>Презентация PowerPoint</vt:lpstr>
      <vt:lpstr> О проведении двухмесячника  по благоустройству, озеленению  и санитарной очистке территории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 проведении двухмесячника  по благоустройству, озеленению  и санитарной очистке территории района</vt:lpstr>
      <vt:lpstr>Презентация PowerPoint</vt:lpstr>
      <vt:lpstr> О прошедшем  суициде несовершеннолетнего  в н.п. Большая Шильна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Абдульминов Радис Раилович</dc:creator>
  <cp:lastModifiedBy>мфц01</cp:lastModifiedBy>
  <cp:revision>949</cp:revision>
  <cp:lastPrinted>2013-09-13T07:03:37Z</cp:lastPrinted>
  <dcterms:created xsi:type="dcterms:W3CDTF">2011-11-18T05:54:39Z</dcterms:created>
  <dcterms:modified xsi:type="dcterms:W3CDTF">2016-04-11T07:51:13Z</dcterms:modified>
</cp:coreProperties>
</file>