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4"/>
  </p:notesMasterIdLst>
  <p:handoutMasterIdLst>
    <p:handoutMasterId r:id="rId25"/>
  </p:handoutMasterIdLst>
  <p:sldIdLst>
    <p:sldId id="981" r:id="rId2"/>
    <p:sldId id="986" r:id="rId3"/>
    <p:sldId id="987" r:id="rId4"/>
    <p:sldId id="988" r:id="rId5"/>
    <p:sldId id="989" r:id="rId6"/>
    <p:sldId id="990" r:id="rId7"/>
    <p:sldId id="991" r:id="rId8"/>
    <p:sldId id="992" r:id="rId9"/>
    <p:sldId id="993" r:id="rId10"/>
    <p:sldId id="994" r:id="rId11"/>
    <p:sldId id="1025" r:id="rId12"/>
    <p:sldId id="995" r:id="rId13"/>
    <p:sldId id="996" r:id="rId14"/>
    <p:sldId id="997" r:id="rId15"/>
    <p:sldId id="1026" r:id="rId16"/>
    <p:sldId id="998" r:id="rId17"/>
    <p:sldId id="999" r:id="rId18"/>
    <p:sldId id="1000" r:id="rId19"/>
    <p:sldId id="1001" r:id="rId20"/>
    <p:sldId id="1002" r:id="rId21"/>
    <p:sldId id="1003" r:id="rId22"/>
    <p:sldId id="1004" r:id="rId23"/>
  </p:sldIdLst>
  <p:sldSz cx="9144000" cy="6858000" type="screen4x3"/>
  <p:notesSz cx="6761163" cy="99425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12" autoAdjust="0"/>
    <p:restoredTop sz="94533" autoAdjust="0"/>
  </p:normalViewPr>
  <p:slideViewPr>
    <p:cSldViewPr>
      <p:cViewPr>
        <p:scale>
          <a:sx n="60" d="100"/>
          <a:sy n="60" d="100"/>
        </p:scale>
        <p:origin x="-1500" y="-2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0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2905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9616A7C-08E7-4886-B449-559B642CCD1E}" type="datetimeFigureOut">
              <a:rPr lang="ru-RU"/>
              <a:pPr>
                <a:defRPr/>
              </a:pPr>
              <a:t>16.05.2016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4038"/>
            <a:ext cx="29305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29050" y="9444038"/>
            <a:ext cx="29305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4FE520E-E9AE-4D07-99FB-15A3968102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14298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05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7E00306-B9FD-4F7A-BE51-07DDF008F877}" type="datetimeFigureOut">
              <a:rPr lang="ru-RU"/>
              <a:pPr>
                <a:defRPr/>
              </a:pPr>
              <a:t>16.05.2016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275" y="4722813"/>
            <a:ext cx="5408613" cy="44735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4038"/>
            <a:ext cx="29305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050" y="9444038"/>
            <a:ext cx="29305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FC99CC6-5039-4D13-8800-8D343E27CE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44865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8D2A9-AA1B-4976-A3C3-E22CD5AF7CD3}" type="datetimeFigureOut">
              <a:rPr lang="ru-RU"/>
              <a:pPr>
                <a:defRPr/>
              </a:pPr>
              <a:t>16.05.2016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6230E1-A722-4293-96AA-976028AB23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F7AA7B-9560-4276-8B5F-6D6594AE02A2}" type="datetimeFigureOut">
              <a:rPr lang="ru-RU"/>
              <a:pPr>
                <a:defRPr/>
              </a:pPr>
              <a:t>16.05.2016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F1A599-274A-4A26-8371-F1A43EEAFB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99319-AA3E-404F-9ACD-3C85AEBDF4EF}" type="datetimeFigureOut">
              <a:rPr lang="ru-RU"/>
              <a:pPr>
                <a:defRPr/>
              </a:pPr>
              <a:t>16.05.2016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C2D53-5F9D-4FD4-A82D-922EB523F5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3211CF-05F4-45B4-84F3-95A974A324C8}" type="datetimeFigureOut">
              <a:rPr lang="ru-RU"/>
              <a:pPr>
                <a:defRPr/>
              </a:pPr>
              <a:t>16.05.2016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27CD1-FFEA-4B98-9377-27F619D9E9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D1A6DB-6155-4362-87F2-CEADC9CFF297}" type="datetimeFigureOut">
              <a:rPr lang="ru-RU"/>
              <a:pPr>
                <a:defRPr/>
              </a:pPr>
              <a:t>16.05.2016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0F3AE0-E244-4F5B-B027-514E64F163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4A6C0-27AD-45B4-A875-ACE7DA89F1C9}" type="datetimeFigureOut">
              <a:rPr lang="ru-RU"/>
              <a:pPr>
                <a:defRPr/>
              </a:pPr>
              <a:t>16.05.2016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BE7365-9415-4BC5-BCBE-A796A2B353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621B5A-8A81-4243-B602-597E3F8531EF}" type="datetimeFigureOut">
              <a:rPr lang="ru-RU"/>
              <a:pPr>
                <a:defRPr/>
              </a:pPr>
              <a:t>16.05.2016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00CD0D-D59F-48E9-9CF0-7A9B1BB9F4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451957-699B-4314-986B-1F632300BFFE}" type="datetimeFigureOut">
              <a:rPr lang="ru-RU"/>
              <a:pPr>
                <a:defRPr/>
              </a:pPr>
              <a:t>16.05.2016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EEF77D-7A33-4B2E-AE0A-DFA18B667B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51A977-8BC4-4567-804C-9DABAA7CF24F}" type="datetimeFigureOut">
              <a:rPr lang="ru-RU"/>
              <a:pPr>
                <a:defRPr/>
              </a:pPr>
              <a:t>16.05.2016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F249E5-52CB-4C76-87D7-983B3F0707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51734-4D09-4C5B-83AA-863AC60BC967}" type="datetimeFigureOut">
              <a:rPr lang="ru-RU"/>
              <a:pPr>
                <a:defRPr/>
              </a:pPr>
              <a:t>16.05.2016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5CF03-2427-4398-9A8D-9A296AD35E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EE90F-394D-48B2-827B-958DF9F5CFAE}" type="datetimeFigureOut">
              <a:rPr lang="ru-RU"/>
              <a:pPr>
                <a:defRPr/>
              </a:pPr>
              <a:t>16.05.2016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2FD453-1E55-48B2-8E63-32FA62CCC3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A2EA667-F5CD-4E3F-B7D3-F398DBA17EF0}" type="datetimeFigureOut">
              <a:rPr lang="ru-RU"/>
              <a:pPr>
                <a:defRPr/>
              </a:pPr>
              <a:t>16.05.2016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716E3AD-33F4-44D1-AA80-AC77251D77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ransition spd="slow"/>
  <p:timing>
    <p:tnLst>
      <p:par>
        <p:cTn id="1" dur="indefinite" restart="never" nodeType="tmRoot"/>
      </p:par>
    </p:tnLst>
  </p:timing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400"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4"/>
          <p:cNvSpPr/>
          <p:nvPr/>
        </p:nvSpPr>
        <p:spPr>
          <a:xfrm rot="391131">
            <a:off x="2224088" y="638175"/>
            <a:ext cx="6875462" cy="3970338"/>
          </a:xfrm>
          <a:custGeom>
            <a:avLst/>
            <a:gdLst>
              <a:gd name="connsiteX0" fmla="*/ 0 w 11721597"/>
              <a:gd name="connsiteY0" fmla="*/ 0 h 1509423"/>
              <a:gd name="connsiteX1" fmla="*/ 11721597 w 11721597"/>
              <a:gd name="connsiteY1" fmla="*/ 0 h 1509423"/>
              <a:gd name="connsiteX2" fmla="*/ 11721597 w 11721597"/>
              <a:gd name="connsiteY2" fmla="*/ 1509423 h 1509423"/>
              <a:gd name="connsiteX3" fmla="*/ 0 w 11721597"/>
              <a:gd name="connsiteY3" fmla="*/ 1509423 h 1509423"/>
              <a:gd name="connsiteX4" fmla="*/ 0 w 11721597"/>
              <a:gd name="connsiteY4" fmla="*/ 0 h 1509423"/>
              <a:gd name="connsiteX0" fmla="*/ 0 w 11721597"/>
              <a:gd name="connsiteY0" fmla="*/ 0 h 1589368"/>
              <a:gd name="connsiteX1" fmla="*/ 11721597 w 11721597"/>
              <a:gd name="connsiteY1" fmla="*/ 0 h 1589368"/>
              <a:gd name="connsiteX2" fmla="*/ 10665174 w 11721597"/>
              <a:gd name="connsiteY2" fmla="*/ 1589368 h 1589368"/>
              <a:gd name="connsiteX3" fmla="*/ 0 w 11721597"/>
              <a:gd name="connsiteY3" fmla="*/ 1509423 h 1589368"/>
              <a:gd name="connsiteX4" fmla="*/ 0 w 11721597"/>
              <a:gd name="connsiteY4" fmla="*/ 0 h 1589368"/>
              <a:gd name="connsiteX0" fmla="*/ 0 w 10800024"/>
              <a:gd name="connsiteY0" fmla="*/ 82812 h 1672180"/>
              <a:gd name="connsiteX1" fmla="*/ 10800024 w 10800024"/>
              <a:gd name="connsiteY1" fmla="*/ 0 h 1672180"/>
              <a:gd name="connsiteX2" fmla="*/ 10665174 w 10800024"/>
              <a:gd name="connsiteY2" fmla="*/ 1672180 h 1672180"/>
              <a:gd name="connsiteX3" fmla="*/ 0 w 10800024"/>
              <a:gd name="connsiteY3" fmla="*/ 1592235 h 1672180"/>
              <a:gd name="connsiteX4" fmla="*/ 0 w 10800024"/>
              <a:gd name="connsiteY4" fmla="*/ 82812 h 1672180"/>
              <a:gd name="connsiteX0" fmla="*/ 0 w 10800024"/>
              <a:gd name="connsiteY0" fmla="*/ 82812 h 2050315"/>
              <a:gd name="connsiteX1" fmla="*/ 10800024 w 10800024"/>
              <a:gd name="connsiteY1" fmla="*/ 0 h 2050315"/>
              <a:gd name="connsiteX2" fmla="*/ 10665174 w 10800024"/>
              <a:gd name="connsiteY2" fmla="*/ 1672180 h 2050315"/>
              <a:gd name="connsiteX3" fmla="*/ 3030048 w 10800024"/>
              <a:gd name="connsiteY3" fmla="*/ 2050315 h 2050315"/>
              <a:gd name="connsiteX4" fmla="*/ 0 w 10800024"/>
              <a:gd name="connsiteY4" fmla="*/ 82812 h 2050315"/>
              <a:gd name="connsiteX0" fmla="*/ 0 w 9166176"/>
              <a:gd name="connsiteY0" fmla="*/ 0 h 2148574"/>
              <a:gd name="connsiteX1" fmla="*/ 9166176 w 9166176"/>
              <a:gd name="connsiteY1" fmla="*/ 98259 h 2148574"/>
              <a:gd name="connsiteX2" fmla="*/ 9031326 w 9166176"/>
              <a:gd name="connsiteY2" fmla="*/ 1770439 h 2148574"/>
              <a:gd name="connsiteX3" fmla="*/ 1396200 w 9166176"/>
              <a:gd name="connsiteY3" fmla="*/ 2148574 h 2148574"/>
              <a:gd name="connsiteX4" fmla="*/ 0 w 9166176"/>
              <a:gd name="connsiteY4" fmla="*/ 0 h 2148574"/>
              <a:gd name="connsiteX0" fmla="*/ 189784 w 9355960"/>
              <a:gd name="connsiteY0" fmla="*/ 0 h 1918622"/>
              <a:gd name="connsiteX1" fmla="*/ 9355960 w 9355960"/>
              <a:gd name="connsiteY1" fmla="*/ 98259 h 1918622"/>
              <a:gd name="connsiteX2" fmla="*/ 9221110 w 9355960"/>
              <a:gd name="connsiteY2" fmla="*/ 1770439 h 1918622"/>
              <a:gd name="connsiteX3" fmla="*/ 0 w 9355960"/>
              <a:gd name="connsiteY3" fmla="*/ 1918622 h 1918622"/>
              <a:gd name="connsiteX4" fmla="*/ 189784 w 9355960"/>
              <a:gd name="connsiteY4" fmla="*/ 0 h 1918622"/>
              <a:gd name="connsiteX0" fmla="*/ 176993 w 9355960"/>
              <a:gd name="connsiteY0" fmla="*/ 0 h 1897913"/>
              <a:gd name="connsiteX1" fmla="*/ 9355960 w 9355960"/>
              <a:gd name="connsiteY1" fmla="*/ 77550 h 1897913"/>
              <a:gd name="connsiteX2" fmla="*/ 9221110 w 9355960"/>
              <a:gd name="connsiteY2" fmla="*/ 1749730 h 1897913"/>
              <a:gd name="connsiteX3" fmla="*/ 0 w 9355960"/>
              <a:gd name="connsiteY3" fmla="*/ 1897913 h 1897913"/>
              <a:gd name="connsiteX4" fmla="*/ 176993 w 9355960"/>
              <a:gd name="connsiteY4" fmla="*/ 0 h 1897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55960" h="1897913">
                <a:moveTo>
                  <a:pt x="176993" y="0"/>
                </a:moveTo>
                <a:lnTo>
                  <a:pt x="9355960" y="77550"/>
                </a:lnTo>
                <a:lnTo>
                  <a:pt x="9221110" y="1749730"/>
                </a:lnTo>
                <a:lnTo>
                  <a:pt x="0" y="1897913"/>
                </a:lnTo>
                <a:lnTo>
                  <a:pt x="176993" y="0"/>
                </a:lnTo>
                <a:close/>
              </a:path>
            </a:pathLst>
          </a:custGeom>
          <a:solidFill>
            <a:srgbClr val="00206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 rot="21291914">
            <a:off x="-119063" y="4568825"/>
            <a:ext cx="9356726" cy="1898650"/>
          </a:xfrm>
          <a:custGeom>
            <a:avLst/>
            <a:gdLst>
              <a:gd name="connsiteX0" fmla="*/ 0 w 11721597"/>
              <a:gd name="connsiteY0" fmla="*/ 0 h 1509423"/>
              <a:gd name="connsiteX1" fmla="*/ 11721597 w 11721597"/>
              <a:gd name="connsiteY1" fmla="*/ 0 h 1509423"/>
              <a:gd name="connsiteX2" fmla="*/ 11721597 w 11721597"/>
              <a:gd name="connsiteY2" fmla="*/ 1509423 h 1509423"/>
              <a:gd name="connsiteX3" fmla="*/ 0 w 11721597"/>
              <a:gd name="connsiteY3" fmla="*/ 1509423 h 1509423"/>
              <a:gd name="connsiteX4" fmla="*/ 0 w 11721597"/>
              <a:gd name="connsiteY4" fmla="*/ 0 h 1509423"/>
              <a:gd name="connsiteX0" fmla="*/ 0 w 11721597"/>
              <a:gd name="connsiteY0" fmla="*/ 0 h 1589368"/>
              <a:gd name="connsiteX1" fmla="*/ 11721597 w 11721597"/>
              <a:gd name="connsiteY1" fmla="*/ 0 h 1589368"/>
              <a:gd name="connsiteX2" fmla="*/ 10665174 w 11721597"/>
              <a:gd name="connsiteY2" fmla="*/ 1589368 h 1589368"/>
              <a:gd name="connsiteX3" fmla="*/ 0 w 11721597"/>
              <a:gd name="connsiteY3" fmla="*/ 1509423 h 1589368"/>
              <a:gd name="connsiteX4" fmla="*/ 0 w 11721597"/>
              <a:gd name="connsiteY4" fmla="*/ 0 h 1589368"/>
              <a:gd name="connsiteX0" fmla="*/ 0 w 10800024"/>
              <a:gd name="connsiteY0" fmla="*/ 82812 h 1672180"/>
              <a:gd name="connsiteX1" fmla="*/ 10800024 w 10800024"/>
              <a:gd name="connsiteY1" fmla="*/ 0 h 1672180"/>
              <a:gd name="connsiteX2" fmla="*/ 10665174 w 10800024"/>
              <a:gd name="connsiteY2" fmla="*/ 1672180 h 1672180"/>
              <a:gd name="connsiteX3" fmla="*/ 0 w 10800024"/>
              <a:gd name="connsiteY3" fmla="*/ 1592235 h 1672180"/>
              <a:gd name="connsiteX4" fmla="*/ 0 w 10800024"/>
              <a:gd name="connsiteY4" fmla="*/ 82812 h 1672180"/>
              <a:gd name="connsiteX0" fmla="*/ 0 w 10800024"/>
              <a:gd name="connsiteY0" fmla="*/ 82812 h 2050315"/>
              <a:gd name="connsiteX1" fmla="*/ 10800024 w 10800024"/>
              <a:gd name="connsiteY1" fmla="*/ 0 h 2050315"/>
              <a:gd name="connsiteX2" fmla="*/ 10665174 w 10800024"/>
              <a:gd name="connsiteY2" fmla="*/ 1672180 h 2050315"/>
              <a:gd name="connsiteX3" fmla="*/ 3030048 w 10800024"/>
              <a:gd name="connsiteY3" fmla="*/ 2050315 h 2050315"/>
              <a:gd name="connsiteX4" fmla="*/ 0 w 10800024"/>
              <a:gd name="connsiteY4" fmla="*/ 82812 h 2050315"/>
              <a:gd name="connsiteX0" fmla="*/ 0 w 9166176"/>
              <a:gd name="connsiteY0" fmla="*/ 0 h 2148574"/>
              <a:gd name="connsiteX1" fmla="*/ 9166176 w 9166176"/>
              <a:gd name="connsiteY1" fmla="*/ 98259 h 2148574"/>
              <a:gd name="connsiteX2" fmla="*/ 9031326 w 9166176"/>
              <a:gd name="connsiteY2" fmla="*/ 1770439 h 2148574"/>
              <a:gd name="connsiteX3" fmla="*/ 1396200 w 9166176"/>
              <a:gd name="connsiteY3" fmla="*/ 2148574 h 2148574"/>
              <a:gd name="connsiteX4" fmla="*/ 0 w 9166176"/>
              <a:gd name="connsiteY4" fmla="*/ 0 h 2148574"/>
              <a:gd name="connsiteX0" fmla="*/ 189784 w 9355960"/>
              <a:gd name="connsiteY0" fmla="*/ 0 h 1918622"/>
              <a:gd name="connsiteX1" fmla="*/ 9355960 w 9355960"/>
              <a:gd name="connsiteY1" fmla="*/ 98259 h 1918622"/>
              <a:gd name="connsiteX2" fmla="*/ 9221110 w 9355960"/>
              <a:gd name="connsiteY2" fmla="*/ 1770439 h 1918622"/>
              <a:gd name="connsiteX3" fmla="*/ 0 w 9355960"/>
              <a:gd name="connsiteY3" fmla="*/ 1918622 h 1918622"/>
              <a:gd name="connsiteX4" fmla="*/ 189784 w 9355960"/>
              <a:gd name="connsiteY4" fmla="*/ 0 h 1918622"/>
              <a:gd name="connsiteX0" fmla="*/ 176993 w 9355960"/>
              <a:gd name="connsiteY0" fmla="*/ 0 h 1897913"/>
              <a:gd name="connsiteX1" fmla="*/ 9355960 w 9355960"/>
              <a:gd name="connsiteY1" fmla="*/ 77550 h 1897913"/>
              <a:gd name="connsiteX2" fmla="*/ 9221110 w 9355960"/>
              <a:gd name="connsiteY2" fmla="*/ 1749730 h 1897913"/>
              <a:gd name="connsiteX3" fmla="*/ 0 w 9355960"/>
              <a:gd name="connsiteY3" fmla="*/ 1897913 h 1897913"/>
              <a:gd name="connsiteX4" fmla="*/ 176993 w 9355960"/>
              <a:gd name="connsiteY4" fmla="*/ 0 h 1897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55960" h="1897913">
                <a:moveTo>
                  <a:pt x="176993" y="0"/>
                </a:moveTo>
                <a:lnTo>
                  <a:pt x="9355960" y="77550"/>
                </a:lnTo>
                <a:lnTo>
                  <a:pt x="9221110" y="1749730"/>
                </a:lnTo>
                <a:lnTo>
                  <a:pt x="0" y="1897913"/>
                </a:lnTo>
                <a:lnTo>
                  <a:pt x="176993" y="0"/>
                </a:lnTo>
                <a:close/>
              </a:path>
            </a:pathLst>
          </a:custGeom>
          <a:solidFill>
            <a:srgbClr val="002060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5438" y="4365625"/>
            <a:ext cx="8639175" cy="2087563"/>
          </a:xfrm>
        </p:spPr>
        <p:txBody>
          <a:bodyPr rtlCol="0">
            <a:noAutofit/>
          </a:bodyPr>
          <a:lstStyle/>
          <a:p>
            <a:pPr eaLnBrk="1" fontAlgn="auto" hangingPunct="1">
              <a:buClr>
                <a:schemeClr val="accent6">
                  <a:lumMod val="75000"/>
                </a:schemeClr>
              </a:buClr>
              <a:defRPr/>
            </a:pPr>
            <a:r>
              <a:rPr lang="ru-RU" sz="32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Сабитов</a:t>
            </a:r>
            <a:r>
              <a:rPr lang="ru-RU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Хайдар </a:t>
            </a:r>
            <a:r>
              <a:rPr lang="ru-RU" sz="32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Габдуллович</a:t>
            </a:r>
            <a:endParaRPr lang="en-US" sz="3200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buClr>
                <a:schemeClr val="accent6">
                  <a:lumMod val="75000"/>
                </a:schemeClr>
              </a:buClr>
              <a:defRPr/>
            </a:pPr>
            <a:r>
              <a:rPr lang="ru-RU" sz="2400" b="1" i="1" dirty="0" smtClean="0">
                <a:solidFill>
                  <a:srgbClr val="002060"/>
                </a:solidFill>
              </a:rPr>
              <a:t>– Начальник Управления </a:t>
            </a:r>
            <a:r>
              <a:rPr lang="ru-RU" sz="2400" b="1" i="1" dirty="0" err="1" smtClean="0">
                <a:solidFill>
                  <a:srgbClr val="002060"/>
                </a:solidFill>
              </a:rPr>
              <a:t>СХиП</a:t>
            </a:r>
            <a:r>
              <a:rPr lang="ru-RU" sz="2400" b="1" i="1" dirty="0" smtClean="0">
                <a:solidFill>
                  <a:srgbClr val="002060"/>
                </a:solidFill>
              </a:rPr>
              <a:t> района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7800" y="908720"/>
            <a:ext cx="8783415" cy="3024758"/>
          </a:xfrm>
        </p:spPr>
        <p:txBody>
          <a:bodyPr/>
          <a:lstStyle/>
          <a:p>
            <a:pPr marL="18288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ходе весенне-полевых </a:t>
            </a:r>
            <a:b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 и летне-пастбищном содержании скота в </a:t>
            </a:r>
            <a:r>
              <a:rPr lang="ru-RU" sz="3200" i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сельхозформированиях</a:t>
            </a:r>
            <a:endParaRPr lang="ru-RU" sz="3200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4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800" y="80963"/>
            <a:ext cx="1201738" cy="14033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4653854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86701" y="116261"/>
            <a:ext cx="66976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Посев подсолнечника, ПК «Биклянь»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9218" name="Picture 2" descr="C:\Users\Dolgov\Desktop\общая\IMG_77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64704"/>
            <a:ext cx="7812360" cy="58351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331407165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670195"/>
              </p:ext>
            </p:extLst>
          </p:nvPr>
        </p:nvGraphicFramePr>
        <p:xfrm>
          <a:off x="179512" y="211901"/>
          <a:ext cx="8784975" cy="61860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32248"/>
                <a:gridCol w="792088"/>
                <a:gridCol w="792088"/>
                <a:gridCol w="648072"/>
                <a:gridCol w="620930"/>
                <a:gridCol w="765270"/>
                <a:gridCol w="775092"/>
                <a:gridCol w="742946"/>
                <a:gridCol w="775092"/>
                <a:gridCol w="641149"/>
              </a:tblGrid>
              <a:tr h="576064">
                <a:tc row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</a:rPr>
                        <a:t>Хозяйства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</a:rPr>
                        <a:t>Кукуруза на зерно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Подсолнечник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</a:rPr>
                        <a:t>Рапс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8081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Прог ноз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</a:rPr>
                        <a:t>выполнено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solidFill>
                            <a:srgbClr val="002060"/>
                          </a:solidFill>
                          <a:effectLst/>
                        </a:rPr>
                        <a:t>Прог</a:t>
                      </a: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ru-RU" sz="2000" dirty="0" err="1">
                          <a:solidFill>
                            <a:srgbClr val="002060"/>
                          </a:solidFill>
                          <a:effectLst/>
                        </a:rPr>
                        <a:t>ноз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выполнено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Прог ноз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выполнено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760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</a:rPr>
                        <a:t>всего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%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</a:rPr>
                        <a:t>всего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%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</a:rPr>
                        <a:t>всего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%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5373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Челны овощи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</a:rPr>
                        <a:t>50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</a:rPr>
                        <a:t>50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</a:rPr>
                        <a:t>100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2858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</a:rPr>
                        <a:t>Гигант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50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50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</a:rPr>
                        <a:t>100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100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100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100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0342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Камский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80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80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7827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Продкорпорация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592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500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84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</a:rPr>
                        <a:t>215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5731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ПК Биклянь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150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50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</a:rPr>
                        <a:t>33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8721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Сайдашева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200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</a:rPr>
                        <a:t>100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8825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А/Ф Кама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</a:rPr>
                        <a:t>853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295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35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</a:rPr>
                        <a:t>2186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</a:rPr>
                        <a:t>515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24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0451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КФХ Вильданов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110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8139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Итого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1935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895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46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150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50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33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2681</a:t>
                      </a:r>
                      <a:endParaRPr lang="ru-RU" sz="18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</a:rPr>
                        <a:t>685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</a:rPr>
                        <a:t>26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5678" marR="256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4601732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1560" y="116261"/>
            <a:ext cx="8335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Минеральные удобрения ООО «Челны-Овощи»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10242" name="Picture 2" descr="C:\Users\Dolgov\Desktop\общая\Ч.Овощи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19" y="836712"/>
            <a:ext cx="7560629" cy="56471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643727225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3951319"/>
              </p:ext>
            </p:extLst>
          </p:nvPr>
        </p:nvGraphicFramePr>
        <p:xfrm>
          <a:off x="251520" y="116632"/>
          <a:ext cx="8640960" cy="66521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92555"/>
                <a:gridCol w="1280585"/>
                <a:gridCol w="2281915"/>
                <a:gridCol w="2285905"/>
              </a:tblGrid>
              <a:tr h="432048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Накопление минеральных удобрений под урожай 2016года</a:t>
                      </a:r>
                      <a:endParaRPr lang="ru-RU" sz="1800" b="1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  <a:p>
                      <a:pPr algn="ctr" fontAlgn="b"/>
                      <a:r>
                        <a:rPr lang="ru-RU" sz="18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 с учетом осеннего внесения под озимые культуры</a:t>
                      </a:r>
                      <a:endParaRPr lang="ru-RU" sz="1800" b="1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9943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Наименование                     </a:t>
                      </a:r>
                      <a:r>
                        <a:rPr lang="ru-RU" sz="1800" b="1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сельхозформирований</a:t>
                      </a:r>
                      <a:endParaRPr lang="ru-RU" sz="1800" b="1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Посевная площадь, га</a:t>
                      </a:r>
                      <a:endParaRPr lang="ru-RU" sz="1800" b="1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Накоплено минеральных удобрений</a:t>
                      </a:r>
                      <a:endParaRPr lang="ru-RU" sz="1800" b="1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282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Всего                (тонн </a:t>
                      </a:r>
                      <a:r>
                        <a:rPr lang="ru-RU" sz="1800" b="1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д.в</a:t>
                      </a:r>
                      <a:r>
                        <a:rPr lang="ru-RU" sz="18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)</a:t>
                      </a:r>
                      <a:endParaRPr lang="ru-RU" sz="1800" b="1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в том числе на 1 га посевной площади (</a:t>
                      </a:r>
                      <a:r>
                        <a:rPr lang="ru-RU" sz="1800" b="1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кг.д.в</a:t>
                      </a:r>
                      <a:r>
                        <a:rPr lang="ru-RU" sz="18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)</a:t>
                      </a:r>
                      <a:endParaRPr lang="ru-RU" sz="1800" b="1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всего </a:t>
                      </a:r>
                      <a:endParaRPr lang="ru-RU" sz="1800" b="1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259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u="none" strike="noStrike">
                          <a:solidFill>
                            <a:srgbClr val="002060"/>
                          </a:solidFill>
                          <a:effectLst/>
                        </a:rPr>
                        <a:t>ООО "Челны овощи"</a:t>
                      </a:r>
                      <a:endParaRPr lang="ru-RU" sz="16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002060"/>
                          </a:solidFill>
                          <a:effectLst/>
                        </a:rPr>
                        <a:t>3895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002060"/>
                          </a:solidFill>
                          <a:effectLst/>
                        </a:rPr>
                        <a:t>144,6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002060"/>
                          </a:solidFill>
                          <a:effectLst/>
                        </a:rPr>
                        <a:t>37,1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921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u="none" strike="noStrike">
                          <a:solidFill>
                            <a:srgbClr val="002060"/>
                          </a:solidFill>
                          <a:effectLst/>
                        </a:rPr>
                        <a:t>ООО "Гигант"</a:t>
                      </a:r>
                      <a:endParaRPr lang="ru-RU" sz="16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002060"/>
                          </a:solidFill>
                          <a:effectLst/>
                        </a:rPr>
                        <a:t>3270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002060"/>
                          </a:solidFill>
                          <a:effectLst/>
                        </a:rPr>
                        <a:t>225,5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002060"/>
                          </a:solidFill>
                          <a:effectLst/>
                        </a:rPr>
                        <a:t>69,0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0237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ПК "Камский"</a:t>
                      </a:r>
                      <a:endParaRPr lang="ru-RU" sz="1600" b="1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002060"/>
                          </a:solidFill>
                          <a:effectLst/>
                        </a:rPr>
                        <a:t>2430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002060"/>
                          </a:solidFill>
                          <a:effectLst/>
                        </a:rPr>
                        <a:t>13,9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002060"/>
                          </a:solidFill>
                          <a:effectLst/>
                        </a:rPr>
                        <a:t>5,7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845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u="none" strike="noStrike">
                          <a:solidFill>
                            <a:srgbClr val="002060"/>
                          </a:solidFill>
                          <a:effectLst/>
                        </a:rPr>
                        <a:t>ООО СХП "Алмаз"</a:t>
                      </a:r>
                      <a:endParaRPr lang="ru-RU" sz="16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002060"/>
                          </a:solidFill>
                          <a:effectLst/>
                        </a:rPr>
                        <a:t>1408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002060"/>
                          </a:solidFill>
                          <a:effectLst/>
                        </a:rPr>
                        <a:t>22,5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002060"/>
                          </a:solidFill>
                          <a:effectLst/>
                        </a:rPr>
                        <a:t>16,0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388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ООО а/ф "Тукаевская </a:t>
                      </a:r>
                      <a:r>
                        <a:rPr lang="ru-RU" sz="1600" b="1" u="none" strike="noStrike" dirty="0" err="1" smtClean="0">
                          <a:solidFill>
                            <a:srgbClr val="002060"/>
                          </a:solidFill>
                          <a:effectLst/>
                        </a:rPr>
                        <a:t>Продкорпорация</a:t>
                      </a:r>
                      <a:r>
                        <a:rPr lang="ru-RU" sz="1600" b="1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«</a:t>
                      </a:r>
                      <a:endParaRPr lang="ru-RU" sz="1600" b="1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002060"/>
                          </a:solidFill>
                          <a:effectLst/>
                        </a:rPr>
                        <a:t>5762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002060"/>
                          </a:solidFill>
                          <a:effectLst/>
                        </a:rPr>
                        <a:t>118,3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002060"/>
                          </a:solidFill>
                          <a:effectLst/>
                        </a:rPr>
                        <a:t>20,5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36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u="none" strike="noStrike">
                          <a:solidFill>
                            <a:srgbClr val="002060"/>
                          </a:solidFill>
                          <a:effectLst/>
                        </a:rPr>
                        <a:t>ПК "Биклянь"</a:t>
                      </a:r>
                      <a:endParaRPr lang="ru-RU" sz="16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002060"/>
                          </a:solidFill>
                          <a:effectLst/>
                        </a:rPr>
                        <a:t>2381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002060"/>
                          </a:solidFill>
                          <a:effectLst/>
                        </a:rPr>
                        <a:t>46,2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002060"/>
                          </a:solidFill>
                          <a:effectLst/>
                        </a:rPr>
                        <a:t>19,4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600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u="none" strike="noStrike">
                          <a:solidFill>
                            <a:srgbClr val="002060"/>
                          </a:solidFill>
                          <a:effectLst/>
                        </a:rPr>
                        <a:t>ООО СХП "Ярыш"</a:t>
                      </a:r>
                      <a:endParaRPr lang="ru-RU" sz="16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002060"/>
                          </a:solidFill>
                          <a:effectLst/>
                        </a:rPr>
                        <a:t>2902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002060"/>
                          </a:solidFill>
                          <a:effectLst/>
                        </a:rPr>
                        <a:t>27,6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002060"/>
                          </a:solidFill>
                          <a:effectLst/>
                        </a:rPr>
                        <a:t>9,5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067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u="none" strike="noStrike">
                          <a:solidFill>
                            <a:srgbClr val="002060"/>
                          </a:solidFill>
                          <a:effectLst/>
                        </a:rPr>
                        <a:t>ООО СХП им.Сайдашева</a:t>
                      </a:r>
                      <a:endParaRPr lang="ru-RU" sz="16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002060"/>
                          </a:solidFill>
                          <a:effectLst/>
                        </a:rPr>
                        <a:t>5470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002060"/>
                          </a:solidFill>
                          <a:effectLst/>
                        </a:rPr>
                        <a:t>333,8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002060"/>
                          </a:solidFill>
                          <a:effectLst/>
                        </a:rPr>
                        <a:t>61,0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374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u="none" strike="noStrike">
                          <a:solidFill>
                            <a:srgbClr val="002060"/>
                          </a:solidFill>
                          <a:effectLst/>
                        </a:rPr>
                        <a:t>ПК "Ирек"</a:t>
                      </a:r>
                      <a:endParaRPr lang="ru-RU" sz="16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002060"/>
                          </a:solidFill>
                          <a:effectLst/>
                        </a:rPr>
                        <a:t>1641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002060"/>
                          </a:solidFill>
                          <a:effectLst/>
                        </a:rPr>
                        <a:t>144,2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002060"/>
                          </a:solidFill>
                          <a:effectLst/>
                        </a:rPr>
                        <a:t>87,9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196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u="none" strike="noStrike">
                          <a:solidFill>
                            <a:srgbClr val="002060"/>
                          </a:solidFill>
                          <a:effectLst/>
                        </a:rPr>
                        <a:t>ООО "Камский Бекон"</a:t>
                      </a:r>
                      <a:endParaRPr lang="ru-RU" sz="16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002060"/>
                          </a:solidFill>
                          <a:effectLst/>
                        </a:rPr>
                        <a:t>7190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002060"/>
                          </a:solidFill>
                          <a:effectLst/>
                        </a:rPr>
                        <a:t>450,1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002060"/>
                          </a:solidFill>
                          <a:effectLst/>
                        </a:rPr>
                        <a:t>62,6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2983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u="none" strike="noStrike">
                          <a:solidFill>
                            <a:srgbClr val="002060"/>
                          </a:solidFill>
                          <a:effectLst/>
                        </a:rPr>
                        <a:t>Агрофирма "Кама"</a:t>
                      </a:r>
                      <a:endParaRPr lang="ru-RU" sz="16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002060"/>
                          </a:solidFill>
                          <a:effectLst/>
                        </a:rPr>
                        <a:t>23289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002060"/>
                          </a:solidFill>
                          <a:effectLst/>
                        </a:rPr>
                        <a:t>2355,5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002060"/>
                          </a:solidFill>
                          <a:effectLst/>
                        </a:rPr>
                        <a:t>101,1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600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u="none" strike="noStrike">
                          <a:solidFill>
                            <a:srgbClr val="002060"/>
                          </a:solidFill>
                          <a:effectLst/>
                        </a:rPr>
                        <a:t>КФХ Вильданов</a:t>
                      </a:r>
                      <a:endParaRPr lang="ru-RU" sz="16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002060"/>
                          </a:solidFill>
                          <a:effectLst/>
                        </a:rPr>
                        <a:t>2730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002060"/>
                          </a:solidFill>
                          <a:effectLst/>
                        </a:rPr>
                        <a:t>27,6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002060"/>
                          </a:solidFill>
                          <a:effectLst/>
                        </a:rPr>
                        <a:t>10,1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782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u="none" strike="noStrike">
                          <a:solidFill>
                            <a:srgbClr val="002060"/>
                          </a:solidFill>
                          <a:effectLst/>
                        </a:rPr>
                        <a:t>ПК "Шильна"</a:t>
                      </a:r>
                      <a:endParaRPr lang="ru-RU" sz="16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002060"/>
                          </a:solidFill>
                          <a:effectLst/>
                        </a:rPr>
                        <a:t>208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002060"/>
                          </a:solidFill>
                          <a:effectLst/>
                        </a:rPr>
                        <a:t>37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002060"/>
                          </a:solidFill>
                          <a:effectLst/>
                        </a:rPr>
                        <a:t>177,9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604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u="none" strike="noStrike">
                          <a:solidFill>
                            <a:srgbClr val="002060"/>
                          </a:solidFill>
                          <a:effectLst/>
                        </a:rPr>
                        <a:t>Агрофирма "Тимерхан"</a:t>
                      </a:r>
                      <a:endParaRPr lang="ru-RU" sz="16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002060"/>
                          </a:solidFill>
                          <a:effectLst/>
                        </a:rPr>
                        <a:t>1250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002060"/>
                          </a:solidFill>
                          <a:effectLst/>
                        </a:rPr>
                        <a:t>7,6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002060"/>
                          </a:solidFill>
                          <a:effectLst/>
                        </a:rPr>
                        <a:t>6,1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266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u="none" strike="noStrike">
                          <a:solidFill>
                            <a:srgbClr val="002060"/>
                          </a:solidFill>
                          <a:effectLst/>
                        </a:rPr>
                        <a:t>Остальные КФХ</a:t>
                      </a:r>
                      <a:endParaRPr lang="ru-RU" sz="16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002060"/>
                          </a:solidFill>
                          <a:effectLst/>
                        </a:rPr>
                        <a:t>7768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002060"/>
                          </a:solidFill>
                          <a:effectLst/>
                        </a:rPr>
                        <a:t>71,6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>
                          <a:solidFill>
                            <a:srgbClr val="002060"/>
                          </a:solidFill>
                          <a:effectLst/>
                        </a:rPr>
                        <a:t>9,2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600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u="none" strike="noStrike">
                          <a:solidFill>
                            <a:srgbClr val="002060"/>
                          </a:solidFill>
                          <a:effectLst/>
                        </a:rPr>
                        <a:t>Итого по району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solidFill>
                            <a:srgbClr val="002060"/>
                          </a:solidFill>
                          <a:effectLst/>
                        </a:rPr>
                        <a:t>71594</a:t>
                      </a:r>
                      <a:endParaRPr lang="ru-RU" sz="20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>
                          <a:solidFill>
                            <a:srgbClr val="002060"/>
                          </a:solidFill>
                          <a:effectLst/>
                        </a:rPr>
                        <a:t>4026</a:t>
                      </a:r>
                      <a:endParaRPr lang="ru-RU" sz="20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56,2</a:t>
                      </a:r>
                      <a:endParaRPr lang="ru-RU" sz="2000" b="1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3505" marR="3505" marT="350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1283578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51920" y="169476"/>
            <a:ext cx="22397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А/ф «Кама»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12291" name="Picture 3" descr="C:\Users\Dolgov\Desktop\общая\аф Кама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878" y="3140968"/>
            <a:ext cx="4739225" cy="35397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Dolgov\Desktop\общая\аф Кама 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78" y="836712"/>
            <a:ext cx="4572000" cy="34148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9307647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5651040"/>
              </p:ext>
            </p:extLst>
          </p:nvPr>
        </p:nvGraphicFramePr>
        <p:xfrm>
          <a:off x="323528" y="260648"/>
          <a:ext cx="8568953" cy="66471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44020"/>
                <a:gridCol w="759811"/>
                <a:gridCol w="825953"/>
                <a:gridCol w="825953"/>
                <a:gridCol w="825953"/>
                <a:gridCol w="899176"/>
                <a:gridCol w="684225"/>
                <a:gridCol w="951931"/>
                <a:gridCol w="951931"/>
              </a:tblGrid>
              <a:tr h="540975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</a:rPr>
                        <a:t>Наименование  хозяйства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Обработка посевов против,га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Боронование,         га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29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вредителей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сорняков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болезни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до всх.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по всх.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281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план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факт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план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факт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план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факт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29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Челны Овощи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1380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2920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580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210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255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629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Гигант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1117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2490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130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500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800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629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Камский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870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1850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370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629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Алмаз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550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1160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230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629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Продкорпор.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2070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4380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880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400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629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Биклянь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860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1810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360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629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Ярыш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1040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2210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440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1162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629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Сайдашева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1970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930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4160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930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830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2464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629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Ирек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590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1250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250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150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868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Камская Бекон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2580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5450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500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1090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288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КФХ Вильданов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980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2070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410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200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629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Тимерхан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620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1310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260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300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А/ф Кама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8370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4243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17700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6289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3540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</a:rPr>
                        <a:t>4504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629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По КФХ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3003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6240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effectLst/>
                        </a:rPr>
                        <a:t>1260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281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По району</a:t>
                      </a:r>
                      <a:endParaRPr lang="ru-RU" sz="16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26000</a:t>
                      </a:r>
                      <a:endParaRPr lang="ru-RU" sz="16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5173</a:t>
                      </a:r>
                      <a:endParaRPr lang="ru-RU" sz="16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55000</a:t>
                      </a:r>
                      <a:endParaRPr lang="ru-RU" sz="16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7849</a:t>
                      </a:r>
                      <a:endParaRPr lang="ru-RU" sz="16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11000</a:t>
                      </a:r>
                      <a:endParaRPr lang="ru-RU" sz="16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4504</a:t>
                      </a:r>
                      <a:endParaRPr lang="ru-RU" sz="16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</a:rPr>
                        <a:t>4786</a:t>
                      </a:r>
                      <a:endParaRPr lang="ru-RU" sz="160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</a:rPr>
                        <a:t>855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124" marR="4212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8509608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51920" y="169476"/>
            <a:ext cx="22397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А/ф «Кама»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13314" name="Picture 2" descr="C:\Users\Dolgov\Desktop\общая\АФ Кама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19" y="705636"/>
            <a:ext cx="4475989" cy="33569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Dolgov\Desktop\общая\аф Кам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924944"/>
            <a:ext cx="4860032" cy="36450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8839468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Dolgov\Desktop\общая\аф Кама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0559"/>
            <a:ext cx="4716016" cy="35224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08625" y="112423"/>
            <a:ext cx="22397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А/ф «Кама»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14339" name="Picture 3" descr="C:\Users\Dolgov\Desktop\общая\КФХ Минеханов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752" y="1844525"/>
            <a:ext cx="4464496" cy="33483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Dolgov\Desktop\общая\Гигант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64" y="3429000"/>
            <a:ext cx="4555885" cy="34028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99592" y="3482532"/>
            <a:ext cx="26308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ООО «Гигант»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17615" y="1196752"/>
            <a:ext cx="40623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КФХ </a:t>
            </a:r>
            <a:r>
              <a:rPr lang="ru-RU" sz="2800" b="1" dirty="0" err="1" smtClean="0">
                <a:solidFill>
                  <a:srgbClr val="FF0000"/>
                </a:solidFill>
              </a:rPr>
              <a:t>Миннеханов</a:t>
            </a:r>
            <a:r>
              <a:rPr lang="ru-RU" sz="2800" b="1" dirty="0" smtClean="0">
                <a:solidFill>
                  <a:srgbClr val="FF0000"/>
                </a:solidFill>
              </a:rPr>
              <a:t> М.И.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683183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5439" y="44624"/>
            <a:ext cx="8532841" cy="622421"/>
          </a:xfrm>
        </p:spPr>
        <p:txBody>
          <a:bodyPr rtlCol="0">
            <a:no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3200" b="1" dirty="0" smtClean="0">
                <a:ln w="11430"/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Летние лагеря</a:t>
            </a:r>
          </a:p>
        </p:txBody>
      </p:sp>
      <p:pic>
        <p:nvPicPr>
          <p:cNvPr id="5122" name="Picture 2" descr="Z:\rukovod\Аппаратное\27 апреля\27.04.2015\P51611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56084"/>
            <a:ext cx="3923928" cy="29429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Z:\rukovod\Аппаратное\27 апреля\27.04.2015\P51611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076" y="756084"/>
            <a:ext cx="3563888" cy="26729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Ирина\Мои документы\Ярыш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3714752"/>
            <a:ext cx="3814746" cy="28971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C:\Documents and Settings\Ирина\Мои документы\КФХ Вильданов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3714752"/>
            <a:ext cx="4357718" cy="29289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26709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5439" y="116632"/>
            <a:ext cx="8532841" cy="622421"/>
          </a:xfrm>
        </p:spPr>
        <p:txBody>
          <a:bodyPr rtlCol="0">
            <a:no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3200" b="1" dirty="0" smtClean="0">
                <a:ln w="11430"/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Летний пастбищный период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78669" y="620688"/>
            <a:ext cx="8110538" cy="3024758"/>
          </a:xfrm>
        </p:spPr>
        <p:txBody>
          <a:bodyPr/>
          <a:lstStyle/>
          <a:p>
            <a:pPr marL="18288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200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Z:\rukovod\Аппаратное\27 апреля\27.04.2015\DSC053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3929066"/>
            <a:ext cx="3929090" cy="26432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Z:\rukovod\Аппаратное\27 апреля\27.04.2015\P52815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6" y="785794"/>
            <a:ext cx="4214810" cy="29289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Documents and Settings\Ирина\Мои документы\P51100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786190"/>
            <a:ext cx="4357718" cy="29289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 descr="C:\Documents and Settings\Ирина\Мои документы\P511007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857232"/>
            <a:ext cx="4071966" cy="27860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00447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olgov\Desktop\общая\Гигант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4572000" cy="34148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olgov\Desktop\общая\Ч.Овощ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996952"/>
            <a:ext cx="4932040" cy="36838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96021" y="32230"/>
            <a:ext cx="26308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ООО «Гигант»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46532" y="2328132"/>
            <a:ext cx="39004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ООО «Челны-Овощи»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734300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57158" y="142852"/>
            <a:ext cx="80010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Зеленый конвейер-это  бесперебойное  обеспечение животных зелеными кормами в течение вегетационного периода ( с 10 мая до 25 октября).</a:t>
            </a:r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56176" y="2946556"/>
            <a:ext cx="2794515" cy="20842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164" y="4821674"/>
            <a:ext cx="2508776" cy="18819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4629" y="4842415"/>
            <a:ext cx="2508804" cy="18819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940" y="3067310"/>
            <a:ext cx="2617492" cy="19634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J:\27.04.2015\озимая рожьTMP9HCCA5ECOU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079766"/>
            <a:ext cx="2520280" cy="18829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9992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775436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42845" y="1"/>
            <a:ext cx="9001155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3200" b="1" dirty="0" smtClean="0">
                <a:ln w="11430"/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Организация первичной обработки молока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3200" b="1" dirty="0" smtClean="0">
                <a:ln w="11430"/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летних лагерях</a:t>
            </a:r>
            <a:endParaRPr lang="ru-RU" sz="3200" b="1" dirty="0">
              <a:ln w="11430"/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543" y="1412776"/>
            <a:ext cx="3492623" cy="26208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Z:\rukovod\Аппаратное\27 апреля\27.04.2015\P51610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95" y="4149080"/>
            <a:ext cx="3419872" cy="25649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Z:\rukovod\Аппаратное\27 апреля\27.04.2015\P516111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6" t="23039"/>
          <a:stretch/>
        </p:blipFill>
        <p:spPr bwMode="auto">
          <a:xfrm>
            <a:off x="4211960" y="2221668"/>
            <a:ext cx="4682782" cy="30158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41099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5439" y="214291"/>
            <a:ext cx="8532841" cy="910453"/>
          </a:xfrm>
        </p:spPr>
        <p:txBody>
          <a:bodyPr rtlCol="0">
            <a:no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800" b="1" dirty="0" smtClean="0">
                <a:ln w="11430"/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Организация водопоя на пастбищах и в летних лагерях</a:t>
            </a:r>
          </a:p>
        </p:txBody>
      </p:sp>
      <p:pic>
        <p:nvPicPr>
          <p:cNvPr id="6" name="Рисунок 5" descr="C:\Documents and Settings\Admin\Рабочий стол\тукай\кама\20140814_13032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1196752"/>
            <a:ext cx="3888432" cy="24482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 descr="Z:\rukovod\Аппаратное\27 апреля\27.04.2015\P51611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89040"/>
            <a:ext cx="3851920" cy="28889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Z:\rukovod\Аппаратное\27 апреля\27.04.2015\DSC052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789040"/>
            <a:ext cx="3851920" cy="28889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2352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51920" y="169476"/>
            <a:ext cx="22397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А/ф «Кама»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2051" name="Picture 3" descr="C:\Users\Dolgov\Desktop\общая\аф Кама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683" y="3140968"/>
            <a:ext cx="4764813" cy="35589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Dolgov\Desktop\общая\аф Кама 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17" y="810289"/>
            <a:ext cx="4764815" cy="35589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6058666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77089" y="169477"/>
            <a:ext cx="41104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ООО «Камский Бекон»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C:\Users\Dolgov\Desktop\общая\IMG_76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7"/>
            <a:ext cx="4627555" cy="34563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Dolgov\Desktop\общая\IMG_77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065330"/>
            <a:ext cx="4860032" cy="36300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791867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53561" y="2636912"/>
            <a:ext cx="43701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ООО СХП </a:t>
            </a:r>
            <a:r>
              <a:rPr lang="ru-RU" sz="2800" b="1" dirty="0" err="1" smtClean="0">
                <a:solidFill>
                  <a:srgbClr val="002060"/>
                </a:solidFill>
              </a:rPr>
              <a:t>им.Сайдашева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4098" name="Picture 2" descr="C:\Users\Dolgov\Desktop\общая\IMG_77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692696"/>
            <a:ext cx="4308771" cy="32182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Dolgov\Desktop\общая\IMG_77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135" y="3405715"/>
            <a:ext cx="4572000" cy="34148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58054" y="136958"/>
            <a:ext cx="22397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А/ф «Кама»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693961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0853498"/>
              </p:ext>
            </p:extLst>
          </p:nvPr>
        </p:nvGraphicFramePr>
        <p:xfrm>
          <a:off x="251520" y="260648"/>
          <a:ext cx="8712968" cy="673999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78506"/>
                <a:gridCol w="939077"/>
                <a:gridCol w="939077"/>
                <a:gridCol w="939077"/>
                <a:gridCol w="939077"/>
                <a:gridCol w="939077"/>
                <a:gridCol w="939077"/>
              </a:tblGrid>
              <a:tr h="261952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Посев</a:t>
                      </a:r>
                      <a:endParaRPr lang="ru-RU" sz="2000" b="1" i="0" u="none" strike="noStrike" dirty="0">
                        <a:solidFill>
                          <a:srgbClr val="002060"/>
                        </a:solidFill>
                        <a:effectLst/>
                        <a:latin typeface="Arial Cyr"/>
                      </a:endParaRPr>
                    </a:p>
                  </a:txBody>
                  <a:tcPr marL="5181" marR="5181" marT="518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9566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Наименование хозяйств</a:t>
                      </a:r>
                      <a:endParaRPr lang="ru-RU" sz="2000" b="1" i="0" u="none" strike="noStrike" dirty="0">
                        <a:solidFill>
                          <a:srgbClr val="002060"/>
                        </a:solidFill>
                        <a:effectLst/>
                        <a:latin typeface="Arial Cyr"/>
                      </a:endParaRPr>
                    </a:p>
                  </a:txBody>
                  <a:tcPr marL="5181" marR="5181" marT="5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Всего (га)</a:t>
                      </a:r>
                      <a:endParaRPr lang="ru-RU" sz="2000" b="1" i="0" u="none" strike="noStrike">
                        <a:solidFill>
                          <a:srgbClr val="002060"/>
                        </a:solidFill>
                        <a:effectLst/>
                        <a:latin typeface="Arial Cyr"/>
                      </a:endParaRPr>
                    </a:p>
                  </a:txBody>
                  <a:tcPr marL="5181" marR="5181" marT="5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в том числе</a:t>
                      </a:r>
                      <a:endParaRPr lang="ru-RU" sz="2000" b="1" i="0" u="none" strike="noStrike" dirty="0">
                        <a:solidFill>
                          <a:srgbClr val="002060"/>
                        </a:solidFill>
                        <a:effectLst/>
                        <a:latin typeface="Arial Cyr"/>
                      </a:endParaRPr>
                    </a:p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Яровые зерновые</a:t>
                      </a:r>
                      <a:endParaRPr lang="ru-RU" sz="2000" b="1" i="0" u="none" strike="noStrike" dirty="0">
                        <a:solidFill>
                          <a:srgbClr val="002060"/>
                        </a:solidFill>
                        <a:effectLst/>
                        <a:latin typeface="Arial Cyr"/>
                      </a:endParaRPr>
                    </a:p>
                  </a:txBody>
                  <a:tcPr marL="5181" marR="5181" marT="518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37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план </a:t>
                      </a:r>
                      <a:endParaRPr lang="ru-RU" sz="2000" b="1" i="0" u="none" strike="noStrike">
                        <a:solidFill>
                          <a:srgbClr val="002060"/>
                        </a:solidFill>
                        <a:effectLst/>
                        <a:latin typeface="Arial Cyr"/>
                      </a:endParaRPr>
                    </a:p>
                  </a:txBody>
                  <a:tcPr marL="5181" marR="5181" marT="5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факт</a:t>
                      </a:r>
                      <a:endParaRPr lang="ru-RU" sz="2000" b="1" i="0" u="none" strike="noStrike">
                        <a:solidFill>
                          <a:srgbClr val="002060"/>
                        </a:solidFill>
                        <a:effectLst/>
                        <a:latin typeface="Arial Cyr"/>
                      </a:endParaRPr>
                    </a:p>
                  </a:txBody>
                  <a:tcPr marL="5181" marR="5181" marT="5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%</a:t>
                      </a:r>
                      <a:endParaRPr lang="ru-RU" sz="2000" b="1" i="0" u="none" strike="noStrike">
                        <a:solidFill>
                          <a:srgbClr val="002060"/>
                        </a:solidFill>
                        <a:effectLst/>
                        <a:latin typeface="Arial Cyr"/>
                      </a:endParaRPr>
                    </a:p>
                  </a:txBody>
                  <a:tcPr marL="5181" marR="5181" marT="5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план </a:t>
                      </a:r>
                      <a:endParaRPr lang="ru-RU" sz="2000" b="1" i="0" u="none" strike="noStrike">
                        <a:solidFill>
                          <a:srgbClr val="002060"/>
                        </a:solidFill>
                        <a:effectLst/>
                        <a:latin typeface="Arial Cyr"/>
                      </a:endParaRPr>
                    </a:p>
                  </a:txBody>
                  <a:tcPr marL="5181" marR="5181" marT="5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факт</a:t>
                      </a:r>
                      <a:endParaRPr lang="ru-RU" sz="2000" b="1" i="0" u="none" strike="noStrike">
                        <a:solidFill>
                          <a:srgbClr val="002060"/>
                        </a:solidFill>
                        <a:effectLst/>
                        <a:latin typeface="Arial Cyr"/>
                      </a:endParaRPr>
                    </a:p>
                  </a:txBody>
                  <a:tcPr marL="5181" marR="5181" marT="5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2060"/>
                          </a:solidFill>
                          <a:effectLst/>
                        </a:rPr>
                        <a:t>%</a:t>
                      </a:r>
                      <a:endParaRPr lang="ru-RU" sz="2000" b="1" i="0" u="none" strike="noStrike" dirty="0">
                        <a:solidFill>
                          <a:srgbClr val="002060"/>
                        </a:solidFill>
                        <a:effectLst/>
                        <a:latin typeface="Arial Cyr"/>
                      </a:endParaRPr>
                    </a:p>
                  </a:txBody>
                  <a:tcPr marL="5181" marR="5181" marT="5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171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ООО "Челны Овощи"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Arial Cyr"/>
                      </a:endParaRPr>
                    </a:p>
                  </a:txBody>
                  <a:tcPr marL="5181" marR="5181" marT="5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2285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2275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1350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1350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171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ООО "Гигант"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Arial Cyr"/>
                      </a:endParaRPr>
                    </a:p>
                  </a:txBody>
                  <a:tcPr marL="5181" marR="5181" marT="5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1870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1650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88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760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760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171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ПК "Камский"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Arial Cyr"/>
                      </a:endParaRPr>
                    </a:p>
                  </a:txBody>
                  <a:tcPr marL="5181" marR="5181" marT="5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1230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830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67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480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400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83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171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ООО СХП "Алмаз"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Arial Cyr"/>
                      </a:endParaRPr>
                    </a:p>
                  </a:txBody>
                  <a:tcPr marL="5181" marR="5181" marT="5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743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603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81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260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260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148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ООО а/ф "Тукаевская Продкорпорация"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Arial Cyr"/>
                      </a:endParaRPr>
                    </a:p>
                  </a:txBody>
                  <a:tcPr marL="5181" marR="5181" marT="5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3774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1718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48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1332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1240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93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171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ПК "Биклянь"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Arial Cyr"/>
                      </a:endParaRPr>
                    </a:p>
                  </a:txBody>
                  <a:tcPr marL="5181" marR="5181" marT="5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1931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1631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84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1000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800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80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171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ООО СХП "Ярыш"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Arial Cyr"/>
                      </a:endParaRPr>
                    </a:p>
                  </a:txBody>
                  <a:tcPr marL="5181" marR="5181" marT="5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1362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1192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88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1012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1012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100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171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ООО СХП им.Сайдашева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Arial Cyr"/>
                      </a:endParaRPr>
                    </a:p>
                  </a:txBody>
                  <a:tcPr marL="5181" marR="5181" marT="5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3064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2564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84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1740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1540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89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171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ПК "Ирек"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Arial Cyr"/>
                      </a:endParaRPr>
                    </a:p>
                  </a:txBody>
                  <a:tcPr marL="5181" marR="5181" marT="5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1480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880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59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1000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600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60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171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ООО "Камский бекон"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Arial Cyr"/>
                      </a:endParaRPr>
                    </a:p>
                  </a:txBody>
                  <a:tcPr marL="5181" marR="5181" marT="5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4714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4439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94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4714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4414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94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171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КФХ Вильданов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Arial Cyr"/>
                      </a:endParaRPr>
                    </a:p>
                  </a:txBody>
                  <a:tcPr marL="5181" marR="5181" marT="5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1305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1094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84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1144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1034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90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171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ООО а/ф "Тимерхан"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Arial Cyr"/>
                      </a:endParaRPr>
                    </a:p>
                  </a:txBody>
                  <a:tcPr marL="5181" marR="5181" marT="5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1250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850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68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1250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850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68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171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Агрофирма "Кама"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Arial Cyr"/>
                      </a:endParaRPr>
                    </a:p>
                  </a:txBody>
                  <a:tcPr marL="5181" marR="5181" marT="5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17701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15446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87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12492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11132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89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171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по КФХ</a:t>
                      </a:r>
                      <a:endParaRPr lang="ru-RU" sz="1800" b="1" i="0" u="none" strike="noStrike">
                        <a:solidFill>
                          <a:srgbClr val="002060"/>
                        </a:solidFill>
                        <a:effectLst/>
                        <a:latin typeface="Arial Cyr"/>
                      </a:endParaRPr>
                    </a:p>
                  </a:txBody>
                  <a:tcPr marL="5181" marR="5181" marT="5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5182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4307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82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4335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3917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90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171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b="1" i="0" u="none" strike="noStrike">
                          <a:solidFill>
                            <a:srgbClr val="002060"/>
                          </a:solidFill>
                          <a:effectLst/>
                        </a:rPr>
                        <a:t>По району</a:t>
                      </a:r>
                      <a:endParaRPr lang="ru-RU" sz="2400" b="1" i="0" u="none" strike="noStrike">
                        <a:solidFill>
                          <a:srgbClr val="002060"/>
                        </a:solidFill>
                        <a:effectLst/>
                        <a:latin typeface="Arial Cyr"/>
                      </a:endParaRPr>
                    </a:p>
                  </a:txBody>
                  <a:tcPr marL="5181" marR="5181" marT="518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47891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39579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83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32869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29334</a:t>
                      </a:r>
                      <a:endParaRPr lang="ru-RU" sz="140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Arial CYR"/>
                          <a:ea typeface="Times New Roman"/>
                          <a:cs typeface="Times New Roman"/>
                        </a:rPr>
                        <a:t>89</a:t>
                      </a:r>
                      <a:endParaRPr lang="ru-RU" sz="14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8466858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27584" y="116261"/>
            <a:ext cx="78181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Посадка картофеля, КФХ </a:t>
            </a:r>
            <a:r>
              <a:rPr lang="ru-RU" sz="2800" b="1" dirty="0" err="1" smtClean="0">
                <a:solidFill>
                  <a:srgbClr val="002060"/>
                </a:solidFill>
              </a:rPr>
              <a:t>Ашрафуллин</a:t>
            </a:r>
            <a:r>
              <a:rPr lang="ru-RU" sz="2800" b="1" dirty="0" smtClean="0">
                <a:solidFill>
                  <a:srgbClr val="002060"/>
                </a:solidFill>
              </a:rPr>
              <a:t> И.Н.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6146" name="Picture 2" descr="C:\Users\Dolgov\Desktop\общая\Ашрафуллин И.Н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212976"/>
            <a:ext cx="4427984" cy="33073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Dolgov\Desktop\общая\Ашрафулли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4094"/>
            <a:ext cx="4716016" cy="35224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800170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93369" y="125121"/>
            <a:ext cx="2544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ПК «</a:t>
            </a:r>
            <a:r>
              <a:rPr lang="ru-RU" sz="2800" b="1" dirty="0" err="1" smtClean="0">
                <a:solidFill>
                  <a:srgbClr val="002060"/>
                </a:solidFill>
              </a:rPr>
              <a:t>Шильна</a:t>
            </a:r>
            <a:r>
              <a:rPr lang="ru-RU" sz="2800" b="1" dirty="0" smtClean="0">
                <a:solidFill>
                  <a:srgbClr val="002060"/>
                </a:solidFill>
              </a:rPr>
              <a:t>»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7171" name="Picture 3" descr="C:\Users\Dolgov\Desktop\общая\Миннеханов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212976"/>
            <a:ext cx="4572000" cy="34148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Dolgov\Desktop\общая\ПК Шильн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56084"/>
            <a:ext cx="4427984" cy="33209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076056" y="2416578"/>
            <a:ext cx="40623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КФХ </a:t>
            </a:r>
            <a:r>
              <a:rPr lang="ru-RU" sz="2800" b="1" dirty="0" err="1" smtClean="0">
                <a:solidFill>
                  <a:srgbClr val="002060"/>
                </a:solidFill>
              </a:rPr>
              <a:t>Миннеханов</a:t>
            </a:r>
            <a:r>
              <a:rPr lang="ru-RU" sz="2800" b="1" dirty="0" smtClean="0">
                <a:solidFill>
                  <a:srgbClr val="002060"/>
                </a:solidFill>
              </a:rPr>
              <a:t> М.И.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474241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27584" y="116261"/>
            <a:ext cx="71016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Посадка капусты, ООО «Челны-Овощи»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8194" name="Picture 2" descr="C:\Users\Dolgov\Desktop\общая\Челны овощи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068960"/>
            <a:ext cx="4765604" cy="35742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Dolgov\Desktop\общая\Челны овощ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39481"/>
            <a:ext cx="4572000" cy="3429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8119383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10822</TotalTime>
  <Words>626</Words>
  <Application>Microsoft Office PowerPoint</Application>
  <PresentationFormat>Экран (4:3)</PresentationFormat>
  <Paragraphs>415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Воздушный поток</vt:lpstr>
      <vt:lpstr> О ходе весенне-полевых  работ и летне-пастбищном содержании скота в сельхозформированиях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Абдульминов Радис Раилович</dc:creator>
  <cp:lastModifiedBy>мфц01</cp:lastModifiedBy>
  <cp:revision>963</cp:revision>
  <cp:lastPrinted>2013-09-13T07:03:37Z</cp:lastPrinted>
  <dcterms:created xsi:type="dcterms:W3CDTF">2011-11-18T05:54:39Z</dcterms:created>
  <dcterms:modified xsi:type="dcterms:W3CDTF">2016-05-16T06:21:24Z</dcterms:modified>
</cp:coreProperties>
</file>