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0"/>
  </p:notesMasterIdLst>
  <p:handoutMasterIdLst>
    <p:handoutMasterId r:id="rId51"/>
  </p:handoutMasterIdLst>
  <p:sldIdLst>
    <p:sldId id="256" r:id="rId2"/>
    <p:sldId id="980" r:id="rId3"/>
    <p:sldId id="981" r:id="rId4"/>
    <p:sldId id="986" r:id="rId5"/>
    <p:sldId id="987" r:id="rId6"/>
    <p:sldId id="988" r:id="rId7"/>
    <p:sldId id="989" r:id="rId8"/>
    <p:sldId id="990" r:id="rId9"/>
    <p:sldId id="991" r:id="rId10"/>
    <p:sldId id="992" r:id="rId11"/>
    <p:sldId id="993" r:id="rId12"/>
    <p:sldId id="994" r:id="rId13"/>
    <p:sldId id="1025" r:id="rId14"/>
    <p:sldId id="995" r:id="rId15"/>
    <p:sldId id="996" r:id="rId16"/>
    <p:sldId id="997" r:id="rId17"/>
    <p:sldId id="1026" r:id="rId18"/>
    <p:sldId id="998" r:id="rId19"/>
    <p:sldId id="999" r:id="rId20"/>
    <p:sldId id="1000" r:id="rId21"/>
    <p:sldId id="1001" r:id="rId22"/>
    <p:sldId id="1002" r:id="rId23"/>
    <p:sldId id="1003" r:id="rId24"/>
    <p:sldId id="1004" r:id="rId25"/>
    <p:sldId id="982" r:id="rId26"/>
    <p:sldId id="983" r:id="rId27"/>
    <p:sldId id="1005" r:id="rId28"/>
    <p:sldId id="1006" r:id="rId29"/>
    <p:sldId id="1007" r:id="rId30"/>
    <p:sldId id="1023" r:id="rId31"/>
    <p:sldId id="1008" r:id="rId32"/>
    <p:sldId id="1009" r:id="rId33"/>
    <p:sldId id="1010" r:id="rId34"/>
    <p:sldId id="1011" r:id="rId35"/>
    <p:sldId id="1022" r:id="rId36"/>
    <p:sldId id="1012" r:id="rId37"/>
    <p:sldId id="1013" r:id="rId38"/>
    <p:sldId id="1014" r:id="rId39"/>
    <p:sldId id="1015" r:id="rId40"/>
    <p:sldId id="1016" r:id="rId41"/>
    <p:sldId id="1017" r:id="rId42"/>
    <p:sldId id="1018" r:id="rId43"/>
    <p:sldId id="1019" r:id="rId44"/>
    <p:sldId id="1020" r:id="rId45"/>
    <p:sldId id="1027" r:id="rId46"/>
    <p:sldId id="1024" r:id="rId47"/>
    <p:sldId id="984" r:id="rId48"/>
    <p:sldId id="985" r:id="rId49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12" autoAdjust="0"/>
    <p:restoredTop sz="94533" autoAdjust="0"/>
  </p:normalViewPr>
  <p:slideViewPr>
    <p:cSldViewPr>
      <p:cViewPr>
        <p:scale>
          <a:sx n="60" d="100"/>
          <a:sy n="60" d="100"/>
        </p:scale>
        <p:origin x="-1416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616A7C-08E7-4886-B449-559B642CCD1E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FE520E-E9AE-4D07-99FB-15A396810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29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E00306-B9FD-4F7A-BE51-07DDF008F877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FC99CC6-5039-4D13-8800-8D343E27C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86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D2A9-AA1B-4976-A3C3-E22CD5AF7CD3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30E1-A722-4293-96AA-976028AB2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7AA7B-9560-4276-8B5F-6D6594AE02A2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1A599-274A-4A26-8371-F1A43EEAF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99319-AA3E-404F-9ACD-3C85AEBDF4EF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2D53-5F9D-4FD4-A82D-922EB523F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11CF-05F4-45B4-84F3-95A974A324C8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7CD1-FFEA-4B98-9377-27F619D9E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1A6DB-6155-4362-87F2-CEADC9CFF297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3AE0-E244-4F5B-B027-514E64F163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A6C0-27AD-45B4-A875-ACE7DA89F1C9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E7365-9415-4BC5-BCBE-A796A2B35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21B5A-8A81-4243-B602-597E3F8531EF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0CD0D-D59F-48E9-9CF0-7A9B1BB9F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51957-699B-4314-986B-1F632300BFFE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F77D-7A33-4B2E-AE0A-DFA18B667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1A977-8BC4-4567-804C-9DABAA7CF24F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49E5-52CB-4C76-87D7-983B3F070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1734-4D09-4C5B-83AA-863AC60BC967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CF03-2427-4398-9A8D-9A296AD35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EE90F-394D-48B2-827B-958DF9F5CFAE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D453-1E55-48B2-8E63-32FA62CCC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EA667-F5CD-4E3F-B7D3-F398DBA17EF0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16E3AD-33F4-44D1-AA80-AC77251D7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71421" y="1484313"/>
            <a:ext cx="5849938" cy="2663825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Уважаемые участники совещания!</a:t>
            </a:r>
            <a:b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Убедительная просьба, выключить мобильные телефоны или перевести в бесшумный режим!</a:t>
            </a:r>
            <a:endParaRPr lang="ru-RU" sz="28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79043" y="188640"/>
            <a:ext cx="250033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393700" dist="228600" dir="2460000" algn="ctr" rotWithShape="0">
              <a:schemeClr val="tx2">
                <a:lumMod val="75000"/>
              </a:scheme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spc="300" dirty="0">
                <a:ln w="11430" cmpd="sng">
                  <a:solidFill>
                    <a:schemeClr val="accent1">
                      <a:lumMod val="50000"/>
                      <a:alpha val="69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Время проведения совещаний с руководителями органов местного самоуправления и хозяйствующих субъектов района – еженедельно в понедельник в 9.00ч.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79043" y="2348880"/>
            <a:ext cx="2500330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393700" dist="228600" dir="2460000" algn="ctr" rotWithShape="0">
              <a:schemeClr val="tx2">
                <a:lumMod val="75000"/>
              </a:scheme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u="sng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Уважаемые руководители!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 сайте нашего района может быть размещена информация о деятельности Вашего предприятия и организации, а также рекламная информация о предоставлении услуг.</a:t>
            </a:r>
            <a:endParaRPr lang="en-US" sz="1200" b="1" i="1" spc="300" dirty="0">
              <a:ln w="11430" cmpd="sng">
                <a:solidFill>
                  <a:srgbClr val="002060">
                    <a:alpha val="69000"/>
                  </a:srgb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Информацию направлять 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spc="300" dirty="0">
                <a:ln w="11430" cmpd="sng">
                  <a:solidFill>
                    <a:srgbClr val="002060">
                      <a:alpha val="69000"/>
                    </a:srgb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телефон: 70-66-92</a:t>
            </a:r>
          </a:p>
        </p:txBody>
      </p:sp>
      <p:pic>
        <p:nvPicPr>
          <p:cNvPr id="5125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0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93369" y="125121"/>
            <a:ext cx="254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ПК «</a:t>
            </a:r>
            <a:r>
              <a:rPr lang="ru-RU" sz="2800" b="1" dirty="0" err="1" smtClean="0">
                <a:solidFill>
                  <a:srgbClr val="002060"/>
                </a:solidFill>
              </a:rPr>
              <a:t>Шильна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171" name="Picture 3" descr="C:\Users\Dolgov\Desktop\общая\Миннехан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572000" cy="341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Dolgov\Desktop\общая\ПК Шиль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6084"/>
            <a:ext cx="4427984" cy="3320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2416578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КФХ </a:t>
            </a:r>
            <a:r>
              <a:rPr lang="ru-RU" sz="2800" b="1" dirty="0" err="1" smtClean="0">
                <a:solidFill>
                  <a:srgbClr val="002060"/>
                </a:solidFill>
              </a:rPr>
              <a:t>Миннеханов</a:t>
            </a:r>
            <a:r>
              <a:rPr lang="ru-RU" sz="2800" b="1" dirty="0" smtClean="0">
                <a:solidFill>
                  <a:srgbClr val="002060"/>
                </a:solidFill>
              </a:rPr>
              <a:t> М.И.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7424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116261"/>
            <a:ext cx="7101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Посадка капусты, ООО «Челны-Овощи»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Dolgov\Desktop\общая\Челны овощи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765604" cy="3574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olgov\Desktop\общая\Челны овощ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9481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1938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86701" y="116261"/>
            <a:ext cx="669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Посев подсолнечника, ПК «Биклянь»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Dolgov\Desktop\общая\IMG_7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812360" cy="5835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140716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70195"/>
              </p:ext>
            </p:extLst>
          </p:nvPr>
        </p:nvGraphicFramePr>
        <p:xfrm>
          <a:off x="179512" y="211901"/>
          <a:ext cx="8784975" cy="6186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/>
                <a:gridCol w="792088"/>
                <a:gridCol w="792088"/>
                <a:gridCol w="648072"/>
                <a:gridCol w="620930"/>
                <a:gridCol w="765270"/>
                <a:gridCol w="775092"/>
                <a:gridCol w="742946"/>
                <a:gridCol w="775092"/>
                <a:gridCol w="641149"/>
              </a:tblGrid>
              <a:tr h="576064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Хозяйства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Кукуруза на зерно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Подсолнечник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Рапс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Прог ноз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выполнено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</a:rPr>
                        <a:t>Прог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</a:rPr>
                        <a:t>ноз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выполнено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Прог ноз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выполнено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3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Челны овощи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85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Гигант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34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Камский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80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80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82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Продкорпорация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592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84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215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73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ПК Биклянь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33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72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Сайдашева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82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А/Ф Кама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853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295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35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2186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515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24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45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КФХ Вильданов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110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1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Итого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1935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895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46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33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2681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685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26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60173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116261"/>
            <a:ext cx="833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Минеральные удобрения ООО «Челны-Овощи»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Dolgov\Desktop\общая\Ч.Овощи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9" y="836712"/>
            <a:ext cx="7560629" cy="5647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4372722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951319"/>
              </p:ext>
            </p:extLst>
          </p:nvPr>
        </p:nvGraphicFramePr>
        <p:xfrm>
          <a:off x="251520" y="116632"/>
          <a:ext cx="8640960" cy="6652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2555"/>
                <a:gridCol w="1280585"/>
                <a:gridCol w="2281915"/>
                <a:gridCol w="2285905"/>
              </a:tblGrid>
              <a:tr h="43204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Накопление минеральных удобрений под урожай 2016года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с учетом осеннего внесения под озимые культуры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9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Наименование                     </a:t>
                      </a:r>
                      <a:r>
                        <a:rPr lang="ru-RU" sz="1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сельхозформирований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Посевная площадь, га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Накоплено минеральных удобрений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8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Всего                (тонн </a:t>
                      </a:r>
                      <a:r>
                        <a:rPr lang="ru-RU" sz="1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д.в</a:t>
                      </a: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 том числе на 1 га посевной площади (</a:t>
                      </a:r>
                      <a:r>
                        <a:rPr lang="ru-RU" sz="1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кг.д.в</a:t>
                      </a: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всего 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5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"Челны овощи"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3895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144,6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37,1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2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"Гигант"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3270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225,5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69,0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2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ПК "Камский"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2430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13,9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5,7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45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"Алмаз"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1408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22,5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16,0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88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ООО а/ф "Тукаевская </a:t>
                      </a:r>
                      <a:r>
                        <a:rPr lang="ru-RU" sz="1600" b="1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Продкорпорация</a:t>
                      </a:r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5762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118,3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20,5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36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ПК "Биклянь"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2381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46,2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19,4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0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"Ярыш"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2902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27,6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9,5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им.Сайдашева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5470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333,8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61,0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7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ПК "Ирек"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1641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144,2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87,9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6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"Камский Бекон"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7190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450,1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62,6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98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Агрофирма "Кама"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23289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2355,5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101,1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0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КФХ Вильданов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2730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27,6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10,1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8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ПК "Шильна"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208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37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177,9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0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Агрофирма "Тимерхан"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1250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7,6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6,1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26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Остальные КФХ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7768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71,6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9,2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0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Итого по району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solidFill>
                            <a:srgbClr val="002060"/>
                          </a:solidFill>
                          <a:effectLst/>
                        </a:rPr>
                        <a:t>71594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solidFill>
                            <a:srgbClr val="002060"/>
                          </a:solidFill>
                          <a:effectLst/>
                        </a:rPr>
                        <a:t>4026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56,2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28357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169476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А/ф «Кама»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2291" name="Picture 3" descr="C:\Users\Dolgov\Desktop\общая\аф Кама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78" y="3140968"/>
            <a:ext cx="4739225" cy="3539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Dolgov\Desktop\общая\аф Кама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8" y="836712"/>
            <a:ext cx="4572000" cy="341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0764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651040"/>
              </p:ext>
            </p:extLst>
          </p:nvPr>
        </p:nvGraphicFramePr>
        <p:xfrm>
          <a:off x="323528" y="260648"/>
          <a:ext cx="8568953" cy="6290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020"/>
                <a:gridCol w="759811"/>
                <a:gridCol w="825953"/>
                <a:gridCol w="825953"/>
                <a:gridCol w="825953"/>
                <a:gridCol w="899176"/>
                <a:gridCol w="684225"/>
                <a:gridCol w="951931"/>
                <a:gridCol w="951931"/>
              </a:tblGrid>
              <a:tr h="54097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Наименование  хозяйства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Обработка посевов против,га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Боронование,         га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9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вредителей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сорняков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болезни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до всх.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по всх.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81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Челны Овощи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1380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2920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255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Гигант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1117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2490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Камский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1850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370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Алмаз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1160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Продкорпор.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2070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4380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Биклянь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1810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360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Ярыш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1040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2210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1162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Сайдашева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1970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930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4160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930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2464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Ирек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1250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6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Камская Бекон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2580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5450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1090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8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КФХ Вильданов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980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2070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Тимерхан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620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1310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0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А/ф Кама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8370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4243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17700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6289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3540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4504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По КФХ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3003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6240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1260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8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По району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26000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5173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55000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7849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11000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4504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4786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855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50960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169476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А/ф «Кама»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C:\Users\Dolgov\Desktop\общая\АФ Ка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9" y="705636"/>
            <a:ext cx="4475989" cy="3356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olgov\Desktop\общая\аф Ка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860032" cy="36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83946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olgov\Desktop\общая\аф Кам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559"/>
            <a:ext cx="4716016" cy="3522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8625" y="112423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А/ф «Кама»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4339" name="Picture 3" descr="C:\Users\Dolgov\Desktop\общая\КФХ Минехан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2" y="1844525"/>
            <a:ext cx="4464496" cy="3348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olgov\Desktop\общая\Гига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4" y="3429000"/>
            <a:ext cx="4555885" cy="3402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592" y="3482532"/>
            <a:ext cx="26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ООО «Гигант»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7615" y="1196752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КФХ </a:t>
            </a:r>
            <a:r>
              <a:rPr lang="ru-RU" sz="2800" b="1" dirty="0" err="1" smtClean="0">
                <a:solidFill>
                  <a:srgbClr val="FF0000"/>
                </a:solidFill>
              </a:rPr>
              <a:t>Миннеханов</a:t>
            </a:r>
            <a:r>
              <a:rPr lang="ru-RU" sz="2800" b="1" dirty="0" smtClean="0">
                <a:solidFill>
                  <a:srgbClr val="FF0000"/>
                </a:solidFill>
              </a:rPr>
              <a:t> М.И.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831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16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мая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911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9" y="44624"/>
            <a:ext cx="8532841" cy="622421"/>
          </a:xfrm>
        </p:spPr>
        <p:txBody>
          <a:bodyPr rtlCol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Летние лагеря</a:t>
            </a:r>
          </a:p>
        </p:txBody>
      </p:sp>
      <p:pic>
        <p:nvPicPr>
          <p:cNvPr id="5122" name="Picture 2" descr="Z:\rukovod\Аппаратное\27 апреля\27.04.2015\P516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6084"/>
            <a:ext cx="3923928" cy="2942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rukovod\Аппаратное\27 апреля\27.04.2015\P5161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756084"/>
            <a:ext cx="3563888" cy="2672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Ирина\Мои документы\Ярыш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4752"/>
            <a:ext cx="3814746" cy="2897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Documents and Settings\Ирина\Мои документы\КФХ Вильда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14752"/>
            <a:ext cx="435771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67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9" y="116632"/>
            <a:ext cx="8532841" cy="622421"/>
          </a:xfrm>
        </p:spPr>
        <p:txBody>
          <a:bodyPr rtlCol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Летний пастбищный период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669" y="620688"/>
            <a:ext cx="8110538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Z:\rukovod\Аппаратное\27 апреля\27.04.2015\DSC05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29066"/>
            <a:ext cx="3929090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rukovod\Аппаратное\27 апреля\27.04.2015\P5281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785794"/>
            <a:ext cx="4214810" cy="2928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Ирина\Мои документы\P5110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86190"/>
            <a:ext cx="435771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Ирина\Мои документы\P5110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857232"/>
            <a:ext cx="4071966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044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7158" y="142852"/>
            <a:ext cx="8001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Зеленый конвейер-это  бесперебойное  обеспечение животных зелеными кормами в течение вегетационного периода ( с 10 мая до 25 октября).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176" y="2946556"/>
            <a:ext cx="2794515" cy="2084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64" y="4821674"/>
            <a:ext cx="2508776" cy="1881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4629" y="4842415"/>
            <a:ext cx="2508804" cy="1881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940" y="3067310"/>
            <a:ext cx="2617492" cy="1963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J:\27.04.2015\озимая рожьTMP9HCCA5ECOU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79766"/>
            <a:ext cx="2520280" cy="1882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99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754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2845" y="1"/>
            <a:ext cx="9001155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Организация первичной обработки молока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летних лагерях</a:t>
            </a:r>
            <a:endParaRPr lang="ru-RU" sz="3200" b="1" dirty="0">
              <a:ln w="11430"/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3" y="1412776"/>
            <a:ext cx="3492623" cy="2620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Z:\rukovod\Аппаратное\27 апреля\27.04.2015\P5161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5" y="4149080"/>
            <a:ext cx="3419872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rukovod\Аппаратное\27 апреля\27.04.2015\P51611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23039"/>
          <a:stretch/>
        </p:blipFill>
        <p:spPr bwMode="auto">
          <a:xfrm>
            <a:off x="4211960" y="2221668"/>
            <a:ext cx="4682782" cy="3015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09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9" y="214291"/>
            <a:ext cx="8532841" cy="910453"/>
          </a:xfrm>
        </p:spPr>
        <p:txBody>
          <a:bodyPr rtlCol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Организация водопоя на пастбищах и в летних лагерях</a:t>
            </a:r>
          </a:p>
        </p:txBody>
      </p:sp>
      <p:pic>
        <p:nvPicPr>
          <p:cNvPr id="6" name="Рисунок 5" descr="C:\Documents and Settings\Admin\Рабочий стол\тукай\кама\20140814_1303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96752"/>
            <a:ext cx="388843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Z:\rukovod\Аппаратное\27 апреля\27.04.2015\P5161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851920" cy="2888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rukovod\Аппаратное\27 апреля\27.04.2015\DSC05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851920" cy="2888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35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16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мая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804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Тухбатуллин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Равиль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Галеевич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Исполнительный директор Союза пассажирских перевозчиков Тукаевского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организации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автобусных маршрутов в районе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5047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ostr\Мадярова\фото 12.05.2016 перевозчики\IMG-20160511-WA001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ostr\Мадярова\фото 12.05.2016 перевозчики\20160330_162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63202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Y:\ostr\Мадярова\фото 12.05.2016 перевозчики\20150818_155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28" y="2942109"/>
            <a:ext cx="6876256" cy="3867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Y:\ostr\Мадярова\фото 12.05.2016 перевозчики\20150818_1558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5868144" cy="3300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03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ostr\Мадярова\фото 12.05.2016 перевозчики\20160510_194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7550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Сабитов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Хайдар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Габдуллович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Управления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СХиП</a:t>
            </a:r>
            <a:r>
              <a:rPr lang="ru-RU" sz="2400" b="1" i="1" dirty="0" smtClean="0">
                <a:solidFill>
                  <a:srgbClr val="002060"/>
                </a:solidFill>
              </a:rPr>
              <a:t>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ходе весенне-полевых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 и летне-пастбищном содержании скота в </a:t>
            </a:r>
            <a:r>
              <a:rPr lang="ru-RU" sz="32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сельхозформированиях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65385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Y:\ostr\Мадярова\фото 12.05.2016 перевозчики\20160507_140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4356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ostr\Мадярова\фото 12.05.2016 перевозчики\IMG-20160419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02979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ostr\Мадярова\фото 12.05.2016 перевозчики\IMG-20160511-WA000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:\ostr\Мадярова\фото 12.05.2016 перевозчики\IMG-20160511-WA00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12576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02096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Y:\ostr\Мадярова\фото 12.05.2016 перевозчики\20160406_130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0325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:\ostr\Мадярова\фото 12.05.2016 перевозчики\IMG-20160511-WA000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Y:\ostr\Мадярова\фото 12.05.2016 перевозчики\IMG_44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4152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:\ostr\Мадярова\фото 12.05.2016 перевозчики\IMG_4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Y:\ostr\Мадярова\фото 12.05.2016 перевозчики\IMG_4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89679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smtClean="0"/>
              <a:t>Общая </a:t>
            </a:r>
            <a:r>
              <a:rPr lang="ru-RU" sz="2400" b="1" dirty="0"/>
              <a:t>протяженность всех маршрутов по району составляет 370 км</a:t>
            </a:r>
            <a:r>
              <a:rPr lang="ru-RU" sz="2400" b="1" dirty="0" smtClean="0"/>
              <a:t>.</a:t>
            </a:r>
            <a:endParaRPr lang="en-US" sz="2400" b="1" dirty="0" smtClean="0"/>
          </a:p>
          <a:p>
            <a:pPr algn="just"/>
            <a:r>
              <a:rPr lang="ru-RU" sz="2400" b="1" dirty="0" smtClean="0"/>
              <a:t>                 </a:t>
            </a:r>
            <a:endParaRPr lang="en-US" sz="24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smtClean="0"/>
              <a:t>Ежедневно </a:t>
            </a:r>
            <a:r>
              <a:rPr lang="ru-RU" sz="2400" b="1" dirty="0"/>
              <a:t>совершается более 100 рейсов (103</a:t>
            </a:r>
            <a:r>
              <a:rPr lang="ru-RU" sz="2400" b="1" dirty="0" smtClean="0"/>
              <a:t>).</a:t>
            </a:r>
            <a:endParaRPr lang="en-US" sz="2400" b="1" dirty="0" smtClean="0"/>
          </a:p>
          <a:p>
            <a:pPr marL="342900" indent="-342900" algn="just">
              <a:buFont typeface="Arial" pitchFamily="34" charset="0"/>
              <a:buChar char="•"/>
            </a:pPr>
            <a:endParaRPr lang="en-US" sz="2400" b="1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smtClean="0"/>
              <a:t>Общий </a:t>
            </a:r>
            <a:r>
              <a:rPr lang="ru-RU" sz="2400" b="1" dirty="0"/>
              <a:t>пробег в день составляет более 4 </a:t>
            </a:r>
            <a:r>
              <a:rPr lang="ru-RU" sz="2400" b="1" dirty="0" err="1" smtClean="0"/>
              <a:t>тыс.км</a:t>
            </a:r>
            <a:r>
              <a:rPr lang="ru-RU" sz="2400" b="1" dirty="0" smtClean="0"/>
              <a:t>.</a:t>
            </a:r>
            <a:endParaRPr lang="en-US" sz="2400" b="1" dirty="0" smtClean="0"/>
          </a:p>
          <a:p>
            <a:pPr algn="just"/>
            <a:r>
              <a:rPr lang="ru-RU" sz="2400" b="1" dirty="0" smtClean="0"/>
              <a:t>           </a:t>
            </a:r>
            <a:endParaRPr lang="ru-RU" sz="2400" b="1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/>
              <a:t>В течение 2015 года перевезено около 1,5 млн. пассажиров (1 449 415), из них 470 485 раз – льготников</a:t>
            </a:r>
            <a:r>
              <a:rPr lang="ru-RU" sz="2400" b="1" dirty="0" smtClean="0"/>
              <a:t>.</a:t>
            </a:r>
            <a:endParaRPr lang="en-US" sz="2400" b="1" dirty="0"/>
          </a:p>
          <a:p>
            <a:pPr algn="just"/>
            <a:r>
              <a:rPr lang="ru-RU" sz="2400" b="1" dirty="0" smtClean="0"/>
              <a:t>          </a:t>
            </a:r>
            <a:endParaRPr lang="ru-RU" sz="2400" b="1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 smtClean="0"/>
              <a:t>C </a:t>
            </a:r>
            <a:r>
              <a:rPr lang="ru-RU" sz="2400" b="1" dirty="0" smtClean="0"/>
              <a:t>начала </a:t>
            </a:r>
            <a:r>
              <a:rPr lang="ru-RU" sz="2400" b="1" dirty="0"/>
              <a:t>2016 года перевезено около 500 тыс. пассажиров (481492), из них – 156 тыс. - льготники.          </a:t>
            </a:r>
          </a:p>
        </p:txBody>
      </p:sp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ostr\Мадярова\фото 12.05.2016 перевозчики\20160428_094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lgov\Desktop\общая\Гигант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572000" cy="341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lgov\Desktop\общая\Ч.Овощ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932040" cy="3683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6021" y="32230"/>
            <a:ext cx="26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ООО «Гигант»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6532" y="2328132"/>
            <a:ext cx="3900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ООО «Челны-Овощи»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34300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:\ostr\Мадярова\фото 12.05.2016 перевозчики\IMG_4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Y:\ostr\Мадярова\фото 12.05.2016 перевозчики\IMG_44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Y:\ostr\Мадярова\фото 12.05.2016 перевозчики\WP_20160511_10_38_07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778"/>
            <a:ext cx="9144000" cy="51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:\ostr\Мадярова\фото 12.05.2016 перевозчики\IMG_4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Y:\ostr\Мадярова\фото 12.05.2016 перевозчики\IMG_4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143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lgov\AppData\Local\Microsoft\Windows\Temporary Internet Files\Content.Outlook\ZNCOCTN8\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8627"/>
            <a:ext cx="49685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9485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Тухбатуллин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Равиль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Галеевич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Исполнительный директор Союза пассажирских перевозчиков Тукаевского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организации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автобусных маршрутов в районе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55842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836613"/>
            <a:ext cx="2814638" cy="3278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950" y="6388100"/>
            <a:ext cx="28686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16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мая 2016г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ru-RU" sz="2000" b="1" i="1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4713" y="4133850"/>
            <a:ext cx="74168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Тукаевский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cor" pitchFamily="34" charset="0"/>
                <a:cs typeface="+mn-cs"/>
              </a:rPr>
              <a:t>муниципальный район</a:t>
            </a:r>
            <a:endParaRPr lang="ru-RU" sz="5400" b="1" dirty="0">
              <a:solidFill>
                <a:srgbClr val="002060"/>
              </a:solidFill>
              <a:latin typeface="Decor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657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Нагуманова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Наталья Вячеславовна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Тукаевского Отдела Управления Федеральной службы государственной регистрации, кадастра </a:t>
            </a:r>
            <a:r>
              <a:rPr lang="ru-RU" sz="2400" b="1" i="1" smtClean="0">
                <a:solidFill>
                  <a:srgbClr val="002060"/>
                </a:solidFill>
              </a:rPr>
              <a:t>и картографии по РТ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итогах работы Тукаевского Отдела Управления Федеральной службы государственной регистрации, кадастра и картографии по РТ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24253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169476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А/ф «Кама»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Dolgov\Desktop\общая\аф Кама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83" y="3140968"/>
            <a:ext cx="4764813" cy="3558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olgov\Desktop\общая\аф Кама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7" y="810289"/>
            <a:ext cx="4764815" cy="3558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5866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7089" y="169477"/>
            <a:ext cx="4110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ООО «Камский Бекон»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Dolgov\Desktop\общая\IMG_7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7"/>
            <a:ext cx="4627555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olgov\Desktop\общая\IMG_7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5330"/>
            <a:ext cx="4860032" cy="3630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9186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3561" y="2636912"/>
            <a:ext cx="4370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ООО СХП </a:t>
            </a:r>
            <a:r>
              <a:rPr lang="ru-RU" sz="2800" b="1" dirty="0" err="1" smtClean="0">
                <a:solidFill>
                  <a:srgbClr val="002060"/>
                </a:solidFill>
              </a:rPr>
              <a:t>им.Сайдашева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Dolgov\Desktop\общая\IMG_7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92696"/>
            <a:ext cx="4308771" cy="3218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olgov\Desktop\общая\IMG_7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35" y="3405715"/>
            <a:ext cx="4572000" cy="341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8054" y="136958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А/ф «Кама»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9396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53498"/>
              </p:ext>
            </p:extLst>
          </p:nvPr>
        </p:nvGraphicFramePr>
        <p:xfrm>
          <a:off x="251520" y="260648"/>
          <a:ext cx="8712968" cy="644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8506"/>
                <a:gridCol w="939077"/>
                <a:gridCol w="939077"/>
                <a:gridCol w="939077"/>
                <a:gridCol w="939077"/>
                <a:gridCol w="939077"/>
                <a:gridCol w="939077"/>
              </a:tblGrid>
              <a:tr h="26195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Посев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6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Наименование хозяйств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Всего (га)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 том числе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Яровые зерновые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план 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план 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"Челны Овощи"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2285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2275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"Гигант"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1870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1650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760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760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ПК "Камский"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"Алмаз"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743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603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а/ф "Тукаевская Продкорпорация"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3774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1718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1332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ПК "Биклянь"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1931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1631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"Ярыш"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1362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1192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1012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1012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им.Сайдашева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3064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2564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1740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1540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ПК "Ирек"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1480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"Камский бекон"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4714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4439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4714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4414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КФХ Вильданов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1305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1094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1144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1034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а/ф "Тимерхан"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Агрофирма "Кама"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17701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15446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12492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11132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по КФХ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5182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4307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4335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3917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По району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47891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39579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32869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29334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89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46685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116261"/>
            <a:ext cx="781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Посадка картофеля, КФХ </a:t>
            </a:r>
            <a:r>
              <a:rPr lang="ru-RU" sz="2800" b="1" dirty="0" err="1" smtClean="0">
                <a:solidFill>
                  <a:srgbClr val="002060"/>
                </a:solidFill>
              </a:rPr>
              <a:t>Ашрафуллин</a:t>
            </a:r>
            <a:r>
              <a:rPr lang="ru-RU" sz="2800" b="1" dirty="0" smtClean="0">
                <a:solidFill>
                  <a:srgbClr val="002060"/>
                </a:solidFill>
              </a:rPr>
              <a:t> И.Н.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Dolgov\Desktop\общая\Ашрафуллин И.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427984" cy="3307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olgov\Desktop\общая\Ашрафулл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4094"/>
            <a:ext cx="4716016" cy="3522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0017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10821</TotalTime>
  <Words>783</Words>
  <Application>Microsoft Office PowerPoint</Application>
  <PresentationFormat>Экран (4:3)</PresentationFormat>
  <Paragraphs>448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Воздушный поток</vt:lpstr>
      <vt:lpstr>Уважаемые участники совещания! Убедительная просьба, выключить мобильные телефоны или перевести в бесшумный режим!</vt:lpstr>
      <vt:lpstr>Презентация PowerPoint</vt:lpstr>
      <vt:lpstr> О ходе весенне-полевых  работ и летне-пастбищном содержании скота в сельхозформированиях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Об организации  автобусных маршрутов в районе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Об организации  автобусных маршрутов в районе</vt:lpstr>
      <vt:lpstr>Презентация PowerPoint</vt:lpstr>
      <vt:lpstr> Об итогах работы Тукаевского Отдела Управления Федеральной службы государственной регистрации, кадастра и картографии по РТ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Абдульминов Радис Раилович</dc:creator>
  <cp:lastModifiedBy>Дмитрий Долгов Михайлович</cp:lastModifiedBy>
  <cp:revision>962</cp:revision>
  <cp:lastPrinted>2013-09-13T07:03:37Z</cp:lastPrinted>
  <dcterms:created xsi:type="dcterms:W3CDTF">2011-11-18T05:54:39Z</dcterms:created>
  <dcterms:modified xsi:type="dcterms:W3CDTF">2016-05-16T05:46:51Z</dcterms:modified>
</cp:coreProperties>
</file>