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72" r:id="rId4"/>
    <p:sldId id="298" r:id="rId5"/>
    <p:sldId id="299" r:id="rId6"/>
    <p:sldId id="280" r:id="rId7"/>
    <p:sldId id="285" r:id="rId8"/>
    <p:sldId id="281" r:id="rId9"/>
    <p:sldId id="276" r:id="rId10"/>
    <p:sldId id="300" r:id="rId11"/>
    <p:sldId id="286" r:id="rId12"/>
    <p:sldId id="261" r:id="rId13"/>
    <p:sldId id="268" r:id="rId14"/>
    <p:sldId id="292" r:id="rId15"/>
    <p:sldId id="297" r:id="rId16"/>
    <p:sldId id="293" r:id="rId17"/>
    <p:sldId id="294" r:id="rId18"/>
    <p:sldId id="296" r:id="rId19"/>
    <p:sldId id="295" r:id="rId20"/>
    <p:sldId id="277" r:id="rId2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9" autoAdjust="0"/>
  </p:normalViewPr>
  <p:slideViewPr>
    <p:cSldViewPr>
      <p:cViewPr>
        <p:scale>
          <a:sx n="85" d="100"/>
          <a:sy n="85" d="100"/>
        </p:scale>
        <p:origin x="-137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320185671235546E-2"/>
          <c:y val="2.7169472479000242E-2"/>
          <c:w val="0.77488577816661841"/>
          <c:h val="0.9508471353659047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45679012345694E-2"/>
                  <c:y val="9.0112625681355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прогнозы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1102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75308641975408E-2"/>
                  <c:y val="0.134837043877841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прогнозы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1247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061728395061741E-2"/>
                  <c:y val="0.177551711686377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прогнозы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1239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1604938271605079E-2"/>
                  <c:y val="0.136968463300919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прогнозы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1251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прогнозы</c:v>
                </c:pt>
              </c:strCache>
            </c:strRef>
          </c:cat>
          <c:val>
            <c:numRef>
              <c:f>Лист1!$F$2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889856"/>
        <c:axId val="6891392"/>
        <c:axId val="0"/>
      </c:bar3DChart>
      <c:catAx>
        <c:axId val="6889856"/>
        <c:scaling>
          <c:orientation val="minMax"/>
        </c:scaling>
        <c:delete val="1"/>
        <c:axPos val="b"/>
        <c:numFmt formatCode="dd/mm/yyyy" sourceLinked="1"/>
        <c:majorTickMark val="out"/>
        <c:minorTickMark val="none"/>
        <c:tickLblPos val="nextTo"/>
        <c:crossAx val="6891392"/>
        <c:crosses val="autoZero"/>
        <c:auto val="1"/>
        <c:lblAlgn val="ctr"/>
        <c:lblOffset val="100"/>
        <c:noMultiLvlLbl val="0"/>
      </c:catAx>
      <c:valAx>
        <c:axId val="6891392"/>
        <c:scaling>
          <c:orientation val="minMax"/>
          <c:max val="1260"/>
          <c:min val="108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ru-RU"/>
          </a:p>
        </c:txPr>
        <c:crossAx val="6889856"/>
        <c:crosses val="autoZero"/>
        <c:crossBetween val="between"/>
        <c:majorUnit val="150"/>
        <c:minorUnit val="150"/>
      </c:valAx>
    </c:plotArea>
    <c:legend>
      <c:legendPos val="r"/>
      <c:layout/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021604938271616E-2"/>
          <c:y val="6.0443675564091172E-2"/>
          <c:w val="0.80331231165548755"/>
          <c:h val="0.820702329861920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культура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95.8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культура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109.2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культура 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109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dLbls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культура 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283520"/>
        <c:axId val="38301696"/>
      </c:barChart>
      <c:catAx>
        <c:axId val="382835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38301696"/>
        <c:crosses val="autoZero"/>
        <c:auto val="1"/>
        <c:lblAlgn val="ctr"/>
        <c:lblOffset val="100"/>
        <c:noMultiLvlLbl val="0"/>
      </c:catAx>
      <c:valAx>
        <c:axId val="38301696"/>
        <c:scaling>
          <c:orientation val="minMax"/>
          <c:max val="115"/>
          <c:min val="9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283520"/>
        <c:crosses val="autoZero"/>
        <c:crossBetween val="between"/>
        <c:majorUnit val="10"/>
        <c:minorUnit val="5"/>
      </c:valAx>
    </c:plotArea>
    <c:legend>
      <c:legendPos val="r"/>
      <c:layout/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478395061728399E-2"/>
          <c:y val="5.5370769515908962E-2"/>
          <c:w val="0.76318885486536414"/>
          <c:h val="0.820702329861920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социальная политика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35.700000000000003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3.0864197530864218E-3"/>
                  <c:y val="0.223207866120017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социальная политика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42.4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9.2592592592592744E-3"/>
                  <c:y val="0.25618175543320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социальная политика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47.4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0.22828077216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социальная политика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204928"/>
        <c:axId val="36206464"/>
      </c:barChart>
      <c:catAx>
        <c:axId val="362049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36206464"/>
        <c:crosses val="autoZero"/>
        <c:auto val="1"/>
        <c:lblAlgn val="ctr"/>
        <c:lblOffset val="100"/>
        <c:noMultiLvlLbl val="0"/>
      </c:catAx>
      <c:valAx>
        <c:axId val="36206464"/>
        <c:scaling>
          <c:orientation val="minMax"/>
          <c:max val="50"/>
          <c:min val="3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204928"/>
        <c:crosses val="autoZero"/>
        <c:crossBetween val="between"/>
        <c:majorUnit val="10"/>
        <c:minorUnit val="10"/>
      </c:valAx>
    </c:plotArea>
    <c:legend>
      <c:legendPos val="r"/>
      <c:layout/>
      <c:overlay val="0"/>
      <c:txPr>
        <a:bodyPr/>
        <a:lstStyle/>
        <a:p>
          <a:pPr>
            <a:defRPr sz="2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021604938271616E-2"/>
          <c:y val="4.7878678847383178E-2"/>
          <c:w val="0.77862095363079664"/>
          <c:h val="0.788189137984332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межбюджетные трансферты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48.6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межбюджетные трансферты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73.2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</c:spPr>
          <c:invertIfNegative val="0"/>
          <c:dLbls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межбюджетные трансферты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72.900000000000006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dLbls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межбюджетные трансферты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71.400000000000006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353152"/>
        <c:axId val="38371328"/>
      </c:barChart>
      <c:catAx>
        <c:axId val="383531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38371328"/>
        <c:crosses val="autoZero"/>
        <c:auto val="1"/>
        <c:lblAlgn val="ctr"/>
        <c:lblOffset val="100"/>
        <c:noMultiLvlLbl val="0"/>
      </c:catAx>
      <c:valAx>
        <c:axId val="38371328"/>
        <c:scaling>
          <c:orientation val="minMax"/>
          <c:max val="80"/>
          <c:min val="48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353152"/>
        <c:crosses val="autoZero"/>
        <c:crossBetween val="between"/>
        <c:majorUnit val="10"/>
        <c:minorUnit val="5"/>
      </c:valAx>
    </c:plotArea>
    <c:legend>
      <c:legendPos val="r"/>
      <c:layout/>
      <c:overlay val="0"/>
      <c:txPr>
        <a:bodyPr/>
        <a:lstStyle/>
        <a:p>
          <a:pPr>
            <a:defRPr sz="2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822640225527534E-2"/>
          <c:y val="0"/>
          <c:w val="0.59100296490715964"/>
          <c:h val="0.9713852149154627"/>
        </c:manualLayout>
      </c:layout>
      <c:pieChart>
        <c:varyColors val="1"/>
        <c:ser>
          <c:idx val="0"/>
          <c:order val="0"/>
          <c:tx>
            <c:strRef>
              <c:f>Лист1!$B$2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c:spPr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c:spPr>
          </c:dPt>
          <c:dPt>
            <c:idx val="2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dLbls>
            <c:dLbl>
              <c:idx val="3"/>
              <c:layout>
                <c:manualLayout>
                  <c:x val="1.5277879094966956E-2"/>
                  <c:y val="7.95311646822792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solidFill>
                <a:schemeClr val="accent4">
                  <a:lumMod val="40000"/>
                  <a:lumOff val="60000"/>
                </a:schemeClr>
              </a:solidFill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Лист1!$A$3:$A$6</c:f>
              <c:strCache>
                <c:ptCount val="4"/>
                <c:pt idx="0">
                  <c:v>НДФЛ</c:v>
                </c:pt>
                <c:pt idx="1">
                  <c:v>налог на имущество</c:v>
                </c:pt>
                <c:pt idx="2">
                  <c:v>земельный налог</c:v>
                </c:pt>
                <c:pt idx="3">
                  <c:v>сельхоз.налог</c:v>
                </c:pt>
              </c:strCache>
            </c:strRef>
          </c:cat>
          <c:val>
            <c:numRef>
              <c:f>Лист1!$B$3:$B$6</c:f>
              <c:numCache>
                <c:formatCode>General</c:formatCode>
                <c:ptCount val="4"/>
                <c:pt idx="0">
                  <c:v>52088.7</c:v>
                </c:pt>
                <c:pt idx="1">
                  <c:v>23584</c:v>
                </c:pt>
                <c:pt idx="2">
                  <c:v>93808</c:v>
                </c:pt>
                <c:pt idx="3">
                  <c:v>1445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доля </c:v>
                </c:pt>
              </c:strCache>
            </c:strRef>
          </c:tx>
          <c:cat>
            <c:strRef>
              <c:f>Лист1!$A$3:$A$6</c:f>
              <c:strCache>
                <c:ptCount val="4"/>
                <c:pt idx="0">
                  <c:v>НДФЛ</c:v>
                </c:pt>
                <c:pt idx="1">
                  <c:v>налог на имущество</c:v>
                </c:pt>
                <c:pt idx="2">
                  <c:v>земельный налог</c:v>
                </c:pt>
                <c:pt idx="3">
                  <c:v>сельхоз.налог</c:v>
                </c:pt>
              </c:strCache>
            </c:strRef>
          </c:cat>
          <c:val>
            <c:numRef>
              <c:f>Лист1!$C$3:$C$6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5053870897146737"/>
          <c:y val="0.14806398921292743"/>
          <c:w val="0.33537683258150508"/>
          <c:h val="0.65948253430961723"/>
        </c:manualLayout>
      </c:layout>
      <c:overlay val="0"/>
      <c:txPr>
        <a:bodyPr/>
        <a:lstStyle/>
        <a:p>
          <a:pPr>
            <a:defRPr sz="20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822640225527534E-2"/>
          <c:y val="0"/>
          <c:w val="0.59100296490715931"/>
          <c:h val="0.9713852149154627"/>
        </c:manualLayout>
      </c:layout>
      <c:pieChart>
        <c:varyColors val="1"/>
        <c:ser>
          <c:idx val="0"/>
          <c:order val="0"/>
          <c:tx>
            <c:strRef>
              <c:f>Лист1!$B$2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3"/>
            <c:spPr>
              <a:solidFill>
                <a:schemeClr val="bg2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4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0.17601791095557501"/>
                  <c:y val="-6.286587826654756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1743960824341407"/>
                  <c:y val="-0.1804587563653183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0864197530864213E-2"/>
                  <c:y val="1.6863275457872154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>
                        <a:solidFill>
                          <a:schemeClr val="tx1"/>
                        </a:solidFill>
                      </a:rPr>
                      <a:t>Др. </a:t>
                    </a:r>
                    <a:r>
                      <a:rPr lang="ru-RU" sz="1400" baseline="0" dirty="0">
                        <a:solidFill>
                          <a:schemeClr val="tx1"/>
                        </a:solidFill>
                      </a:rPr>
                      <a:t>налоговые
</a:t>
                    </a:r>
                    <a:r>
                      <a:rPr lang="ru-RU" sz="1400" baseline="0" dirty="0" smtClean="0">
                        <a:solidFill>
                          <a:schemeClr val="tx1"/>
                        </a:solidFill>
                      </a:rPr>
                      <a:t>2%</a:t>
                    </a:r>
                    <a:endParaRPr lang="ru-RU" sz="1400" baseline="0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9.9166666666666722E-2"/>
                  <c:y val="8.939521730127132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003537231457179"/>
                  <c:y val="9.238119206218928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40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Лист1!$A$3:$A$7</c:f>
              <c:strCache>
                <c:ptCount val="5"/>
                <c:pt idx="0">
                  <c:v>НДФЛ</c:v>
                </c:pt>
                <c:pt idx="1">
                  <c:v>совокупный доход</c:v>
                </c:pt>
                <c:pt idx="2">
                  <c:v>другие налоговые</c:v>
                </c:pt>
                <c:pt idx="3">
                  <c:v>акцизы</c:v>
                </c:pt>
                <c:pt idx="4">
                  <c:v>неналоговые</c:v>
                </c:pt>
              </c:strCache>
            </c:strRef>
          </c:cat>
          <c:val>
            <c:numRef>
              <c:f>Лист1!$B$3:$B$7</c:f>
              <c:numCache>
                <c:formatCode>General</c:formatCode>
                <c:ptCount val="5"/>
                <c:pt idx="0">
                  <c:v>290934.8</c:v>
                </c:pt>
                <c:pt idx="1">
                  <c:v>101376</c:v>
                </c:pt>
                <c:pt idx="2">
                  <c:v>19777</c:v>
                </c:pt>
                <c:pt idx="3">
                  <c:v>38800</c:v>
                </c:pt>
                <c:pt idx="4">
                  <c:v>56968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доля </c:v>
                </c:pt>
              </c:strCache>
            </c:strRef>
          </c:tx>
          <c:explosion val="25"/>
          <c:cat>
            <c:strRef>
              <c:f>Лист1!$A$3:$A$7</c:f>
              <c:strCache>
                <c:ptCount val="5"/>
                <c:pt idx="0">
                  <c:v>НДФЛ</c:v>
                </c:pt>
                <c:pt idx="1">
                  <c:v>совокупный доход</c:v>
                </c:pt>
                <c:pt idx="2">
                  <c:v>другие налоговые</c:v>
                </c:pt>
                <c:pt idx="3">
                  <c:v>акцизы</c:v>
                </c:pt>
                <c:pt idx="4">
                  <c:v>неналоговые</c:v>
                </c:pt>
              </c:strCache>
            </c:strRef>
          </c:cat>
          <c:val>
            <c:numRef>
              <c:f>Лист1!$C$3:$C$7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0495139496451844"/>
          <c:y val="0.22852361648324571"/>
          <c:w val="0.38578934577622248"/>
          <c:h val="0.51895765221216061"/>
        </c:manualLayout>
      </c:layout>
      <c:overlay val="0"/>
      <c:txPr>
        <a:bodyPr/>
        <a:lstStyle/>
        <a:p>
          <a:pPr>
            <a:defRPr sz="20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 2022 год,%</c:v>
                </c:pt>
                <c:pt idx="1">
                  <c:v> 2023 год,%</c:v>
                </c:pt>
                <c:pt idx="2">
                  <c:v> 2024 год,%</c:v>
                </c:pt>
                <c:pt idx="3">
                  <c:v> 2025 год,%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27</c:v>
                </c:pt>
                <c:pt idx="1">
                  <c:v>36.147930891848262</c:v>
                </c:pt>
                <c:pt idx="2">
                  <c:v>39.325493739728479</c:v>
                </c:pt>
                <c:pt idx="3">
                  <c:v>40.421568566105677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</c:v>
                </c:pt>
              </c:strCache>
            </c:strRef>
          </c:tx>
          <c:invertIfNegative val="0"/>
          <c:dLbls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 2022 год,%</c:v>
                </c:pt>
                <c:pt idx="1">
                  <c:v> 2023 год,%</c:v>
                </c:pt>
                <c:pt idx="2">
                  <c:v> 2024 год,%</c:v>
                </c:pt>
                <c:pt idx="3">
                  <c:v> 2025 год,%</c:v>
                </c:pt>
              </c:strCache>
            </c:strRef>
          </c:cat>
          <c:val>
            <c:numRef>
              <c:f>Лист1!$C$2:$C$5</c:f>
              <c:numCache>
                <c:formatCode>0</c:formatCode>
                <c:ptCount val="4"/>
                <c:pt idx="0">
                  <c:v>4.8174110018939746</c:v>
                </c:pt>
                <c:pt idx="1">
                  <c:v>4.5671569003348766</c:v>
                </c:pt>
                <c:pt idx="2">
                  <c:v>4.6682156980277769</c:v>
                </c:pt>
                <c:pt idx="3">
                  <c:v>4.6557561028223979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 2022 год,%</c:v>
                </c:pt>
                <c:pt idx="1">
                  <c:v> 2023 год,%</c:v>
                </c:pt>
                <c:pt idx="2">
                  <c:v> 2024 год,%</c:v>
                </c:pt>
                <c:pt idx="3">
                  <c:v> 2025 год,%</c:v>
                </c:pt>
              </c:strCache>
            </c:strRef>
          </c:cat>
          <c:val>
            <c:numRef>
              <c:f>Лист1!$D$2:$D$5</c:f>
              <c:numCache>
                <c:formatCode>0</c:formatCode>
                <c:ptCount val="4"/>
                <c:pt idx="0">
                  <c:v>64.743576100867585</c:v>
                </c:pt>
                <c:pt idx="1">
                  <c:v>59.284912207816859</c:v>
                </c:pt>
                <c:pt idx="2">
                  <c:v>56.006290562243755</c:v>
                </c:pt>
                <c:pt idx="3">
                  <c:v>54.922675331071929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856512"/>
        <c:axId val="34648832"/>
        <c:axId val="0"/>
      </c:bar3DChart>
      <c:catAx>
        <c:axId val="33856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648832"/>
        <c:crosses val="autoZero"/>
        <c:auto val="1"/>
        <c:lblAlgn val="ctr"/>
        <c:lblOffset val="100"/>
        <c:noMultiLvlLbl val="0"/>
      </c:catAx>
      <c:valAx>
        <c:axId val="346488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38565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972222222222288"/>
          <c:y val="5.2837606678977862E-2"/>
          <c:w val="0.63158415961893655"/>
          <c:h val="0.78141000741941713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75308641975342E-2"/>
                  <c:y val="-2.8826758278076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Лист1!$B$2:$B$5</c:f>
              <c:numCache>
                <c:formatCode>0</c:formatCode>
                <c:ptCount val="4"/>
                <c:pt idx="0">
                  <c:v>41.078688018793102</c:v>
                </c:pt>
                <c:pt idx="1">
                  <c:v>34.472148486591912</c:v>
                </c:pt>
                <c:pt idx="2">
                  <c:v>29.719423363975199</c:v>
                </c:pt>
                <c:pt idx="3">
                  <c:v>28.840585614554808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9.2592592592593247E-3"/>
                  <c:y val="-3.82592330521870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Лист1!$C$2:$C$5</c:f>
              <c:numCache>
                <c:formatCode>0</c:formatCode>
                <c:ptCount val="4"/>
                <c:pt idx="0">
                  <c:v>45.347754025286655</c:v>
                </c:pt>
                <c:pt idx="1">
                  <c:v>53.049707096811105</c:v>
                </c:pt>
                <c:pt idx="2">
                  <c:v>56.988284793914303</c:v>
                </c:pt>
                <c:pt idx="3">
                  <c:v>57.733406278099984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меж.трансф.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9.2592592592593247E-3"/>
                  <c:y val="-1.5476319004681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Лист1!$D$2:$D$5</c:f>
              <c:numCache>
                <c:formatCode>0</c:formatCode>
                <c:ptCount val="4"/>
                <c:pt idx="0">
                  <c:v>13.573557955920254</c:v>
                </c:pt>
                <c:pt idx="1">
                  <c:v>12.478144416596985</c:v>
                </c:pt>
                <c:pt idx="2">
                  <c:v>13.292291842110494</c:v>
                </c:pt>
                <c:pt idx="3">
                  <c:v>13.426008107345208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5463552"/>
        <c:axId val="35465088"/>
        <c:axId val="0"/>
      </c:bar3DChart>
      <c:catAx>
        <c:axId val="354635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5465088"/>
        <c:crosses val="autoZero"/>
        <c:auto val="1"/>
        <c:lblAlgn val="ctr"/>
        <c:lblOffset val="100"/>
        <c:noMultiLvlLbl val="0"/>
      </c:catAx>
      <c:valAx>
        <c:axId val="354650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5463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902243122387969"/>
          <c:y val="0.34679190854894493"/>
          <c:w val="0.23005164285019933"/>
          <c:h val="0.3630050323619945"/>
        </c:manualLayout>
      </c:layout>
      <c:overlay val="0"/>
      <c:txPr>
        <a:bodyPr/>
        <a:lstStyle/>
        <a:p>
          <a:pPr>
            <a:defRPr sz="2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290533475668172E-2"/>
          <c:y val="1.9556016278010603E-2"/>
          <c:w val="0.57114440556041846"/>
          <c:h val="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w="50800"/>
              <a:bevelB/>
            </a:sp3d>
          </c:spPr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rgbClr val="7030A0"/>
                </a:solidFill>
              </a:ln>
              <a:scene3d>
                <a:camera prst="orthographicFront"/>
                <a:lightRig rig="threePt" dir="t"/>
              </a:scene3d>
              <a:sp3d>
                <a:bevelT w="50800"/>
                <a:bevelB/>
              </a:sp3d>
            </c:spPr>
          </c:dPt>
          <c:dPt>
            <c:idx val="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rgbClr val="7030A0"/>
                </a:solidFill>
              </a:ln>
              <a:scene3d>
                <a:camera prst="orthographicFront"/>
                <a:lightRig rig="threePt" dir="t"/>
              </a:scene3d>
              <a:sp3d>
                <a:bevelT w="50800"/>
                <a:bevelB/>
              </a:sp3d>
            </c:spPr>
          </c:dPt>
          <c:dPt>
            <c:idx val="2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rgbClr val="7030A0"/>
                </a:solidFill>
              </a:ln>
              <a:scene3d>
                <a:camera prst="orthographicFront"/>
                <a:lightRig rig="threePt" dir="t"/>
              </a:scene3d>
              <a:sp3d>
                <a:bevelT w="50800"/>
                <a:bevelB/>
              </a:sp3d>
            </c:spPr>
          </c:dPt>
          <c:dPt>
            <c:idx val="3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rgbClr val="7030A0"/>
                </a:solidFill>
              </a:ln>
              <a:scene3d>
                <a:camera prst="orthographicFront"/>
                <a:lightRig rig="threePt" dir="t"/>
              </a:scene3d>
              <a:sp3d>
                <a:bevelT w="50800"/>
                <a:bevelB/>
              </a:sp3d>
            </c:spPr>
          </c:dPt>
          <c:dPt>
            <c:idx val="4"/>
            <c:bubble3D val="0"/>
            <c:spPr>
              <a:solidFill>
                <a:schemeClr val="bg2"/>
              </a:solidFill>
              <a:ln>
                <a:solidFill>
                  <a:srgbClr val="7030A0"/>
                </a:solidFill>
              </a:ln>
              <a:scene3d>
                <a:camera prst="orthographicFront"/>
                <a:lightRig rig="threePt" dir="t"/>
              </a:scene3d>
              <a:sp3d>
                <a:bevelT w="50800"/>
                <a:bevelB/>
              </a:sp3d>
            </c:spPr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rgbClr val="7030A0"/>
                </a:solidFill>
              </a:ln>
              <a:scene3d>
                <a:camera prst="orthographicFront"/>
                <a:lightRig rig="threePt" dir="t"/>
              </a:scene3d>
              <a:sp3d>
                <a:bevelT w="50800"/>
                <a:bevelB/>
              </a:sp3d>
            </c:spPr>
          </c:dPt>
          <c:dLbls>
            <c:dLbl>
              <c:idx val="0"/>
              <c:layout>
                <c:manualLayout>
                  <c:x val="-2.8075424478751415E-2"/>
                  <c:y val="8.8384101088804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4134749865191734E-2"/>
                  <c:y val="0.102080582377939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9522906454609092E-2"/>
                  <c:y val="8.2678155420924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3115952172574651E-2"/>
                  <c:y val="-0.261612786167624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0951070980369758E-2"/>
                  <c:y val="9.4726316117130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0979761106316569E-2"/>
                  <c:y val="0.167100061599556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3832073296759614E-2"/>
                  <c:y val="7.5044561381664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13945507679595606"/>
                  <c:y val="-5.2321031418292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21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общ.вопросы</c:v>
                </c:pt>
                <c:pt idx="1">
                  <c:v>прочие</c:v>
                </c:pt>
                <c:pt idx="2">
                  <c:v>нац.экономика</c:v>
                </c:pt>
                <c:pt idx="3">
                  <c:v>Образование</c:v>
                </c:pt>
                <c:pt idx="4">
                  <c:v>Культура</c:v>
                </c:pt>
                <c:pt idx="5">
                  <c:v>Соц.политика</c:v>
                </c:pt>
                <c:pt idx="6">
                  <c:v>Спорт</c:v>
                </c:pt>
                <c:pt idx="7">
                  <c:v>Межбюдж.расходы</c:v>
                </c:pt>
              </c:strCache>
            </c:strRef>
          </c:cat>
          <c:val>
            <c:numRef>
              <c:f>Лист1!$B$2:$B$9</c:f>
              <c:numCache>
                <c:formatCode>0</c:formatCode>
                <c:ptCount val="8"/>
                <c:pt idx="0">
                  <c:v>6.6253940523926254</c:v>
                </c:pt>
                <c:pt idx="1">
                  <c:v>3.4539530303207004</c:v>
                </c:pt>
                <c:pt idx="2">
                  <c:v>6.1741110646785256</c:v>
                </c:pt>
                <c:pt idx="3">
                  <c:v>72.233630702054796</c:v>
                </c:pt>
                <c:pt idx="4">
                  <c:v>9.9123976078661755</c:v>
                </c:pt>
                <c:pt idx="5">
                  <c:v>4.2344945326953498</c:v>
                </c:pt>
                <c:pt idx="6">
                  <c:v>3.8498820627945336</c:v>
                </c:pt>
                <c:pt idx="7">
                  <c:v>6.6449432349912927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329927927774412"/>
          <c:y val="5.5398029797147426E-2"/>
          <c:w val="0.32897130622236137"/>
          <c:h val="0.87043696366609113"/>
        </c:manualLayout>
      </c:layout>
      <c:overlay val="0"/>
      <c:txPr>
        <a:bodyPr/>
        <a:lstStyle/>
        <a:p>
          <a:pPr>
            <a:defRPr sz="1800" baseline="0"/>
          </a:pPr>
          <a:endParaRPr lang="ru-RU"/>
        </a:p>
      </c:txPr>
    </c:legend>
    <c:plotVisOnly val="1"/>
    <c:dispBlanksAs val="zero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174276295331069"/>
          <c:y val="3.4133599111357882E-2"/>
          <c:w val="0.7034892339846408"/>
          <c:h val="0.72371377344929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7.3326234580437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914239599255561E-3"/>
                  <c:y val="0.117606014467628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общегосуд.вопросы</c:v>
                </c:pt>
                <c:pt idx="1">
                  <c:v>нац. экономика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68</c:v>
                </c:pt>
                <c:pt idx="1">
                  <c:v>80.2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2.9310591036048775E-3"/>
                  <c:y val="0.109299422241632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9403712259927755E-3"/>
                  <c:y val="0.145282084303333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общегосуд.вопросы</c:v>
                </c:pt>
                <c:pt idx="1">
                  <c:v>нац. экономика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73</c:v>
                </c:pt>
                <c:pt idx="1">
                  <c:v>68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0.150426297574874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06665920098547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общегосуд.вопросы</c:v>
                </c:pt>
                <c:pt idx="1">
                  <c:v>нац. экономика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73.5</c:v>
                </c:pt>
                <c:pt idx="1">
                  <c:v>67.5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8.699581649707493E-4"/>
                  <c:y val="9.1113511677191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388178903232662E-2"/>
                  <c:y val="0.127482033909985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общегосуд.вопросы</c:v>
                </c:pt>
                <c:pt idx="1">
                  <c:v>нац. экономика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76.400000000000006</c:v>
                </c:pt>
                <c:pt idx="1">
                  <c:v>68.8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931136"/>
        <c:axId val="105932672"/>
      </c:barChart>
      <c:catAx>
        <c:axId val="105931136"/>
        <c:scaling>
          <c:orientation val="minMax"/>
        </c:scaling>
        <c:delete val="0"/>
        <c:axPos val="b"/>
        <c:majorTickMark val="out"/>
        <c:minorTickMark val="none"/>
        <c:tickLblPos val="nextTo"/>
        <c:crossAx val="105932672"/>
        <c:crosses val="autoZero"/>
        <c:auto val="1"/>
        <c:lblAlgn val="ctr"/>
        <c:lblOffset val="100"/>
        <c:noMultiLvlLbl val="0"/>
      </c:catAx>
      <c:valAx>
        <c:axId val="105932672"/>
        <c:scaling>
          <c:orientation val="minMax"/>
          <c:max val="82"/>
          <c:min val="6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931136"/>
        <c:crosses val="autoZero"/>
        <c:crossBetween val="between"/>
        <c:majorUnit val="5"/>
        <c:minorUnit val="5"/>
      </c:valAx>
    </c:plotArea>
    <c:legend>
      <c:legendPos val="r"/>
      <c:layout>
        <c:manualLayout>
          <c:xMode val="edge"/>
          <c:yMode val="edge"/>
          <c:x val="0.85049719612295538"/>
          <c:y val="0.31272417887380261"/>
          <c:w val="0.12564002051823578"/>
          <c:h val="0.31060244175167784"/>
        </c:manualLayout>
      </c:layout>
      <c:overlay val="0"/>
      <c:txPr>
        <a:bodyPr/>
        <a:lstStyle/>
        <a:p>
          <a:pPr>
            <a:defRPr sz="2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852629532419565"/>
          <c:y val="3.5870401654718102E-2"/>
          <c:w val="0.68960034509575197"/>
          <c:h val="0.794940063849114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0.142011437325339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ЖКХ</c:v>
                </c:pt>
                <c:pt idx="1">
                  <c:v>Охрана окруж.среды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29.8</c:v>
                </c:pt>
                <c:pt idx="1">
                  <c:v>7.1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0864197530864218E-3"/>
                  <c:y val="0.19822429793328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1.3145609246771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ЖКХ</c:v>
                </c:pt>
                <c:pt idx="1">
                  <c:v>Охрана окруж.среды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23.6</c:v>
                </c:pt>
                <c:pt idx="1">
                  <c:v>5.5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0.207100012766120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ЖКХ</c:v>
                </c:pt>
                <c:pt idx="1">
                  <c:v>Охрана окруж.среды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12.8</c:v>
                </c:pt>
                <c:pt idx="1">
                  <c:v>5.5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5432098765432104E-3"/>
                  <c:y val="0.14205616533709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146E-3"/>
                  <c:y val="1.3149336581083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ЖКХ</c:v>
                </c:pt>
                <c:pt idx="1">
                  <c:v>Охрана окруж.среды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13.6</c:v>
                </c:pt>
                <c:pt idx="1">
                  <c:v>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883264"/>
        <c:axId val="35897344"/>
      </c:barChart>
      <c:catAx>
        <c:axId val="35883264"/>
        <c:scaling>
          <c:orientation val="minMax"/>
        </c:scaling>
        <c:delete val="0"/>
        <c:axPos val="b"/>
        <c:majorTickMark val="out"/>
        <c:minorTickMark val="none"/>
        <c:tickLblPos val="nextTo"/>
        <c:crossAx val="35897344"/>
        <c:crosses val="autoZero"/>
        <c:auto val="1"/>
        <c:lblAlgn val="ctr"/>
        <c:lblOffset val="100"/>
        <c:noMultiLvlLbl val="0"/>
      </c:catAx>
      <c:valAx>
        <c:axId val="35897344"/>
        <c:scaling>
          <c:orientation val="minMax"/>
          <c:max val="3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883264"/>
        <c:crosses val="autoZero"/>
        <c:crossBetween val="between"/>
        <c:majorUnit val="5"/>
        <c:minorUnit val="5"/>
      </c:valAx>
    </c:plotArea>
    <c:legend>
      <c:legendPos val="r"/>
      <c:layout/>
      <c:overlay val="0"/>
      <c:txPr>
        <a:bodyPr/>
        <a:lstStyle/>
        <a:p>
          <a:pPr>
            <a:defRPr sz="2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212962962962984E-2"/>
          <c:y val="4.5661960084044842E-2"/>
          <c:w val="0.74717033634684571"/>
          <c:h val="0.817764402532343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образование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690.4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образование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795.9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образование 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798.3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dLbls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образование 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804.5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545472"/>
        <c:axId val="35547008"/>
      </c:barChart>
      <c:catAx>
        <c:axId val="355454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35547008"/>
        <c:crosses val="autoZero"/>
        <c:auto val="1"/>
        <c:lblAlgn val="ctr"/>
        <c:lblOffset val="100"/>
        <c:noMultiLvlLbl val="0"/>
      </c:catAx>
      <c:valAx>
        <c:axId val="35547008"/>
        <c:scaling>
          <c:orientation val="minMax"/>
          <c:max val="825"/>
          <c:min val="68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545472"/>
        <c:crosses val="autoZero"/>
        <c:crossBetween val="between"/>
        <c:majorUnit val="50"/>
        <c:minorUnit val="50"/>
      </c:valAx>
    </c:plotArea>
    <c:legend>
      <c:legendPos val="r"/>
      <c:layout/>
      <c:overlay val="0"/>
      <c:txPr>
        <a:bodyPr/>
        <a:lstStyle/>
        <a:p>
          <a:pPr>
            <a:defRPr sz="2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927591-97FF-40D2-A167-F512B5CA5C4A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820E72-CB3D-4F20-92C8-BCBD49166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927591-97FF-40D2-A167-F512B5CA5C4A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20E72-CB3D-4F20-92C8-BCBD49166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927591-97FF-40D2-A167-F512B5CA5C4A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20E72-CB3D-4F20-92C8-BCBD49166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927591-97FF-40D2-A167-F512B5CA5C4A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20E72-CB3D-4F20-92C8-BCBD491668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927591-97FF-40D2-A167-F512B5CA5C4A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20E72-CB3D-4F20-92C8-BCBD491668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927591-97FF-40D2-A167-F512B5CA5C4A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20E72-CB3D-4F20-92C8-BCBD491668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927591-97FF-40D2-A167-F512B5CA5C4A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20E72-CB3D-4F20-92C8-BCBD49166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927591-97FF-40D2-A167-F512B5CA5C4A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20E72-CB3D-4F20-92C8-BCBD491668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927591-97FF-40D2-A167-F512B5CA5C4A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20E72-CB3D-4F20-92C8-BCBD49166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2927591-97FF-40D2-A167-F512B5CA5C4A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20E72-CB3D-4F20-92C8-BCBD49166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927591-97FF-40D2-A167-F512B5CA5C4A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820E72-CB3D-4F20-92C8-BCBD491668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2927591-97FF-40D2-A167-F512B5CA5C4A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2820E72-CB3D-4F20-92C8-BCBD49166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500043"/>
            <a:ext cx="8458200" cy="128588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Финансово-бюджетная палата ТМР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4900618" cy="2723604"/>
          </a:xfrm>
        </p:spPr>
        <p:txBody>
          <a:bodyPr>
            <a:normAutofit/>
          </a:bodyPr>
          <a:lstStyle/>
          <a:p>
            <a:r>
              <a:rPr lang="ru-RU" sz="2900" dirty="0" smtClean="0"/>
              <a:t>Проект  бюджета Тукаевского муниципального района на  2023 год и плановый период 2024-2025 гг.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496940"/>
              </p:ext>
            </p:extLst>
          </p:nvPr>
        </p:nvGraphicFramePr>
        <p:xfrm>
          <a:off x="457200" y="714356"/>
          <a:ext cx="8229600" cy="5292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36828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Собственные доходы района на 2023 год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282811"/>
              </p:ext>
            </p:extLst>
          </p:nvPr>
        </p:nvGraphicFramePr>
        <p:xfrm>
          <a:off x="457200" y="1628800"/>
          <a:ext cx="8219256" cy="4378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Удельный вес налоговых, неналоговых и безвозмездных поступлений в бюджет ТМР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3623437"/>
              </p:ext>
            </p:extLst>
          </p:nvPr>
        </p:nvGraphicFramePr>
        <p:xfrm>
          <a:off x="323528" y="836712"/>
          <a:ext cx="8686800" cy="5149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Распределение </a:t>
            </a:r>
            <a:r>
              <a:rPr lang="ru-RU" sz="2800" dirty="0" smtClean="0"/>
              <a:t>безвозмездных</a:t>
            </a:r>
            <a:r>
              <a:rPr lang="ru-RU" sz="2700" dirty="0" smtClean="0"/>
              <a:t> поступлений, %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0518268"/>
              </p:ext>
            </p:extLst>
          </p:nvPr>
        </p:nvGraphicFramePr>
        <p:xfrm>
          <a:off x="500034" y="1071546"/>
          <a:ext cx="8215370" cy="4883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Расходы бюджета на 2023 год, %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967181"/>
              </p:ext>
            </p:extLst>
          </p:nvPr>
        </p:nvGraphicFramePr>
        <p:xfrm>
          <a:off x="214282" y="1071546"/>
          <a:ext cx="8515352" cy="5957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Расходы, млн.рублей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351652"/>
              </p:ext>
            </p:extLst>
          </p:nvPr>
        </p:nvGraphicFramePr>
        <p:xfrm>
          <a:off x="395536" y="1484784"/>
          <a:ext cx="82296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Расходы, млн.рублей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230883"/>
              </p:ext>
            </p:extLst>
          </p:nvPr>
        </p:nvGraphicFramePr>
        <p:xfrm>
          <a:off x="457200" y="1000108"/>
          <a:ext cx="8229600" cy="5237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Расходы по отрасли образование, млн.рублей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1282558"/>
              </p:ext>
            </p:extLst>
          </p:nvPr>
        </p:nvGraphicFramePr>
        <p:xfrm>
          <a:off x="457200" y="1000108"/>
          <a:ext cx="8229600" cy="5006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Расходы, млн.рублей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715055"/>
              </p:ext>
            </p:extLst>
          </p:nvPr>
        </p:nvGraphicFramePr>
        <p:xfrm>
          <a:off x="467544" y="1196752"/>
          <a:ext cx="8229600" cy="5006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Расходы, млн.рублей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596909"/>
              </p:ext>
            </p:extLst>
          </p:nvPr>
        </p:nvGraphicFramePr>
        <p:xfrm>
          <a:off x="467544" y="1052736"/>
          <a:ext cx="8229600" cy="5525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Расходы, млн.рублей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928670"/>
            <a:ext cx="8115328" cy="5214974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Прогноз бюджета составлен с учетом:</a:t>
            </a:r>
          </a:p>
          <a:p>
            <a:pPr marL="819150" indent="-457200">
              <a:buFont typeface="Wingdings" pitchFamily="2" charset="2"/>
              <a:buChar char="Ø"/>
            </a:pPr>
            <a:r>
              <a:rPr lang="ru-RU" dirty="0" smtClean="0"/>
              <a:t>ожидаемого исполнения консолидированного бюджета района</a:t>
            </a:r>
          </a:p>
          <a:p>
            <a:pPr marL="819150" indent="-457200">
              <a:buFont typeface="Wingdings" pitchFamily="2" charset="2"/>
              <a:buChar char="Ø"/>
            </a:pPr>
            <a:r>
              <a:rPr lang="ru-RU" dirty="0" smtClean="0"/>
              <a:t>вносимых изменений и дополнений в федеральное налоговое и бюджетное законодательство </a:t>
            </a:r>
          </a:p>
          <a:p>
            <a:pPr marL="819150" indent="-457200">
              <a:buFont typeface="Wingdings" pitchFamily="2" charset="2"/>
              <a:buChar char="Ø"/>
            </a:pPr>
            <a:r>
              <a:rPr lang="ru-RU" dirty="0" smtClean="0"/>
              <a:t>проекта Закона о республиканском бюджете</a:t>
            </a:r>
          </a:p>
          <a:p>
            <a:pPr marL="819150" indent="-457200">
              <a:buFont typeface="Wingdings" pitchFamily="2" charset="2"/>
              <a:buChar char="Ø"/>
            </a:pPr>
            <a:r>
              <a:rPr lang="ru-RU" dirty="0" smtClean="0"/>
              <a:t>прогноза социально-экономического развития района</a:t>
            </a:r>
            <a:r>
              <a:rPr lang="ru-RU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972452" cy="142876"/>
          </a:xfrm>
        </p:spPr>
        <p:txBody>
          <a:bodyPr>
            <a:normAutofit fontScale="90000"/>
          </a:bodyPr>
          <a:lstStyle/>
          <a:p>
            <a:pPr algn="r"/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319455"/>
              </p:ext>
            </p:extLst>
          </p:nvPr>
        </p:nvGraphicFramePr>
        <p:xfrm>
          <a:off x="642908" y="1556792"/>
          <a:ext cx="4572033" cy="3675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788"/>
                <a:gridCol w="720080"/>
                <a:gridCol w="864096"/>
                <a:gridCol w="864096"/>
                <a:gridCol w="930973"/>
              </a:tblGrid>
              <a:tr h="553218">
                <a:tc rowSpan="2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2021</a:t>
                      </a:r>
                      <a:r>
                        <a:rPr lang="ru-RU" sz="1600" baseline="0" dirty="0" smtClean="0"/>
                        <a:t> год</a:t>
                      </a:r>
                      <a:endParaRPr lang="ru-RU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2023 год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9391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Консолиди-рован-ный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район-ный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Консолиди-рован-ный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район-ный</a:t>
                      </a:r>
                      <a:endParaRPr lang="ru-RU" sz="1600" dirty="0"/>
                    </a:p>
                  </a:txBody>
                  <a:tcPr/>
                </a:tc>
              </a:tr>
              <a:tr h="609837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Доход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1162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1102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1291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1247</a:t>
                      </a:r>
                      <a:endParaRPr lang="ru-RU" sz="1600" dirty="0"/>
                    </a:p>
                  </a:txBody>
                  <a:tcPr/>
                </a:tc>
              </a:tr>
              <a:tr h="609837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Расход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1162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1102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1291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1247</a:t>
                      </a:r>
                      <a:endParaRPr lang="ru-RU" sz="1600" dirty="0"/>
                    </a:p>
                  </a:txBody>
                  <a:tcPr/>
                </a:tc>
              </a:tr>
              <a:tr h="348478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Дефицит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0826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Прогноз основных характеристик бюджета</a:t>
            </a:r>
            <a:br>
              <a:rPr lang="ru-RU" sz="2400" dirty="0" smtClean="0"/>
            </a:br>
            <a:r>
              <a:rPr lang="ru-RU" sz="2400" dirty="0" smtClean="0"/>
              <a:t>млн.рублей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555149"/>
              </p:ext>
            </p:extLst>
          </p:nvPr>
        </p:nvGraphicFramePr>
        <p:xfrm>
          <a:off x="5220072" y="1556791"/>
          <a:ext cx="1728191" cy="3672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209"/>
                <a:gridCol w="828982"/>
              </a:tblGrid>
              <a:tr h="50711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2024 год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0911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Консолиди-рован-ный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районный</a:t>
                      </a:r>
                      <a:endParaRPr lang="ru-RU" sz="1600" dirty="0"/>
                    </a:p>
                  </a:txBody>
                  <a:tcPr/>
                </a:tc>
              </a:tr>
              <a:tr h="62208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1286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1239</a:t>
                      </a:r>
                      <a:endParaRPr lang="ru-RU" sz="1600" dirty="0"/>
                    </a:p>
                  </a:txBody>
                  <a:tcPr/>
                </a:tc>
              </a:tr>
              <a:tr h="62366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1286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1239</a:t>
                      </a:r>
                      <a:endParaRPr lang="ru-RU" sz="1600" dirty="0"/>
                    </a:p>
                  </a:txBody>
                  <a:tcPr/>
                </a:tc>
              </a:tr>
              <a:tr h="33842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389317"/>
              </p:ext>
            </p:extLst>
          </p:nvPr>
        </p:nvGraphicFramePr>
        <p:xfrm>
          <a:off x="6948264" y="1556792"/>
          <a:ext cx="1944216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1"/>
                <a:gridCol w="872645"/>
              </a:tblGrid>
              <a:tr h="57912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2025 год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0911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Консолидированный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район-ный</a:t>
                      </a:r>
                      <a:endParaRPr lang="ru-RU" sz="1600" dirty="0"/>
                    </a:p>
                  </a:txBody>
                  <a:tcPr/>
                </a:tc>
              </a:tr>
              <a:tr h="60983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1251</a:t>
                      </a:r>
                      <a:endParaRPr lang="ru-RU" sz="1600" dirty="0"/>
                    </a:p>
                  </a:txBody>
                  <a:tcPr/>
                </a:tc>
              </a:tr>
              <a:tr h="97433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1251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00174"/>
            <a:ext cx="8258204" cy="4857784"/>
          </a:xfrm>
        </p:spPr>
        <p:txBody>
          <a:bodyPr>
            <a:normAutofit/>
          </a:bodyPr>
          <a:lstStyle/>
          <a:p>
            <a:r>
              <a:rPr lang="ru-RU" sz="2200" dirty="0" smtClean="0"/>
              <a:t>- оптимизация и повышение эффективности использования финансовых ресурсов;</a:t>
            </a:r>
          </a:p>
          <a:p>
            <a:r>
              <a:rPr lang="ru-RU" sz="2200" dirty="0" smtClean="0"/>
              <a:t>- продолжение последовательной реализации мер по наращиванию доходной базы всех уровней бюджетов;</a:t>
            </a:r>
          </a:p>
          <a:p>
            <a:r>
              <a:rPr lang="ru-RU" sz="2200" dirty="0" smtClean="0"/>
              <a:t>- обеспечение исполнения всех ранее принятых социальных обязательств. В том числе выполнения поставленных задач по майским указам Президента Российской Федерации;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00042"/>
            <a:ext cx="8319868" cy="85725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Основными целями бюджетной политики на 2023 год и плановый период 2024-2025 </a:t>
            </a:r>
            <a:r>
              <a:rPr lang="ru-RU" sz="2800" dirty="0" err="1" smtClean="0"/>
              <a:t>гг</a:t>
            </a:r>
            <a:r>
              <a:rPr lang="ru-RU" sz="2800" dirty="0" smtClean="0"/>
              <a:t>: 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- повышение эффективности бюджетных расходов путем нормирования     бюджетных затрат и контроля в муниципальных закупках;</a:t>
            </a:r>
          </a:p>
          <a:p>
            <a:r>
              <a:rPr lang="ru-RU" sz="2200" dirty="0" smtClean="0"/>
              <a:t>- повышение качества оказываемых муниципальных услуг и совершенствование их финансового обеспечения;</a:t>
            </a:r>
          </a:p>
          <a:p>
            <a:r>
              <a:rPr lang="ru-RU" sz="2200" dirty="0" smtClean="0"/>
              <a:t>- безусловное соблюдение принципа отказа от принятия бюджетных обязательств, не обеспеченных реальными источниками финансирования;</a:t>
            </a:r>
          </a:p>
          <a:p>
            <a:r>
              <a:rPr lang="ru-RU" sz="2200" dirty="0" smtClean="0"/>
              <a:t>-обеспечение открытости и понятности бюджетной информации.                                      </a:t>
            </a:r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Основными целями бюджетной политики на 2023 год и плановый период 2024-2025 </a:t>
            </a:r>
            <a:r>
              <a:rPr lang="ru-RU" sz="2800" dirty="0" err="1" smtClean="0"/>
              <a:t>гг</a:t>
            </a:r>
            <a:r>
              <a:rPr lang="ru-RU" sz="2800" dirty="0" smtClean="0"/>
              <a:t>: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124744"/>
            <a:ext cx="8330782" cy="4864307"/>
          </a:xfrm>
        </p:spPr>
        <p:txBody>
          <a:bodyPr>
            <a:noAutofit/>
          </a:bodyPr>
          <a:lstStyle/>
          <a:p>
            <a:pPr marL="109728" indent="0">
              <a:lnSpc>
                <a:spcPct val="90000"/>
              </a:lnSpc>
              <a:buNone/>
            </a:pPr>
            <a:endParaRPr lang="ru-RU" sz="2200" dirty="0" smtClean="0"/>
          </a:p>
          <a:p>
            <a:pPr>
              <a:lnSpc>
                <a:spcPct val="90000"/>
              </a:lnSpc>
            </a:pPr>
            <a:r>
              <a:rPr lang="ru-RU" sz="2200" dirty="0" smtClean="0"/>
              <a:t>- повышение заработной платы отдельных категорий работников бюджетной сферы (обозначенных в Указах Президента РФ от 07.05.2012г. №597, от 01.06.2012г. №761, от 28.12.2012 г. №1688) в соответствии с Указами Президента РФ;</a:t>
            </a:r>
          </a:p>
          <a:p>
            <a:pPr>
              <a:lnSpc>
                <a:spcPct val="90000"/>
              </a:lnSpc>
            </a:pPr>
            <a:r>
              <a:rPr lang="ru-RU" sz="2200" dirty="0" smtClean="0"/>
              <a:t>- повышение стипендии на 6,1 процента, начиная с 1 сентября 2023 года;</a:t>
            </a:r>
          </a:p>
          <a:p>
            <a:pPr>
              <a:lnSpc>
                <a:spcPct val="90000"/>
              </a:lnSpc>
            </a:pPr>
            <a:r>
              <a:rPr lang="ru-RU" sz="2200" dirty="0" smtClean="0"/>
              <a:t>- публичные обязательства, питание и медикаменты индексируются на 6,1 процента ежегодно, начиная с     1 января 2023 года;</a:t>
            </a:r>
          </a:p>
          <a:p>
            <a:pPr>
              <a:lnSpc>
                <a:spcPct val="90000"/>
              </a:lnSpc>
            </a:pPr>
            <a:r>
              <a:rPr lang="ru-RU" sz="2200" dirty="0" smtClean="0"/>
              <a:t>- коммунальные услуги учтены с ростом на 6,1 процента ежегодно, начиная с 1 июля 2023 года</a:t>
            </a:r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err="1" smtClean="0"/>
              <a:t>Индекс-дефляторы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57224" y="1357298"/>
            <a:ext cx="7643866" cy="457203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000" dirty="0" smtClean="0"/>
              <a:t>Налога на доходы физических лиц: в бюджеты поселений - 4%, в бюджеты муниципальных районов - 11%;</a:t>
            </a:r>
          </a:p>
          <a:p>
            <a:pPr>
              <a:buNone/>
            </a:pPr>
            <a:r>
              <a:rPr lang="ru-RU" sz="2000" dirty="0" smtClean="0"/>
              <a:t>Налог, взимаемый в связи с применением упрощенной системы налогообложения – 30%; </a:t>
            </a:r>
          </a:p>
          <a:p>
            <a:pPr>
              <a:buNone/>
            </a:pPr>
            <a:r>
              <a:rPr lang="ru-RU" sz="2000" dirty="0" smtClean="0"/>
              <a:t>Единый сельскохозяйственный налог -50%</a:t>
            </a:r>
          </a:p>
          <a:p>
            <a:pPr>
              <a:buNone/>
            </a:pPr>
            <a:r>
              <a:rPr lang="ru-RU" sz="2000" dirty="0" smtClean="0"/>
              <a:t>Налог на добычу общераспространенных полезных ископаемых-30%</a:t>
            </a:r>
          </a:p>
          <a:p>
            <a:pPr>
              <a:buNone/>
            </a:pPr>
            <a:r>
              <a:rPr lang="ru-RU" sz="2000" dirty="0" smtClean="0"/>
              <a:t>Платежи при пользовании природными ресурсами-55%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07157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dirty="0" smtClean="0"/>
              <a:t>2023-2025 </a:t>
            </a:r>
            <a:r>
              <a:rPr lang="ru-RU" sz="2800" dirty="0" smtClean="0"/>
              <a:t>годы нормативы зачисления налоговых источников: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261383"/>
              </p:ext>
            </p:extLst>
          </p:nvPr>
        </p:nvGraphicFramePr>
        <p:xfrm>
          <a:off x="457200" y="1000108"/>
          <a:ext cx="822960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Доходы и расходы, </a:t>
            </a:r>
            <a:r>
              <a:rPr lang="ru-RU" sz="2800" dirty="0" err="1" smtClean="0"/>
              <a:t>млн.рублей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789112"/>
              </p:ext>
            </p:extLst>
          </p:nvPr>
        </p:nvGraphicFramePr>
        <p:xfrm>
          <a:off x="457200" y="1481138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9312"/>
                <a:gridCol w="2400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Налоговые доходы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СУММА (млн.рублей)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Налог на доходы с физ.лиц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290,9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Акцизы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38,8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Упрощенная система</a:t>
                      </a:r>
                      <a:r>
                        <a:rPr lang="ru-RU" sz="2200" baseline="0" dirty="0" smtClean="0"/>
                        <a:t> налогообложения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101,4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Единый сельхоз.налог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1,4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Госпошлина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 5,2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Налог на добычу полезных ископаемых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3,5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Патент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9,6</a:t>
                      </a:r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Прогнозируемые доходы на 2023</a:t>
            </a:r>
            <a:br>
              <a:rPr lang="ru-RU" sz="2400" dirty="0" smtClean="0"/>
            </a:br>
            <a:r>
              <a:rPr lang="ru-RU" sz="2400" dirty="0" smtClean="0"/>
              <a:t> год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557820"/>
              </p:ext>
            </p:extLst>
          </p:nvPr>
        </p:nvGraphicFramePr>
        <p:xfrm>
          <a:off x="571472" y="857232"/>
          <a:ext cx="8115328" cy="5149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Собственные доходы сельских поселений на 2023 год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2752</TotalTime>
  <Words>485</Words>
  <Application>Microsoft Office PowerPoint</Application>
  <PresentationFormat>Экран (4:3)</PresentationFormat>
  <Paragraphs>132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Финансово-бюджетная палата ТМР</vt:lpstr>
      <vt:lpstr>Презентация PowerPoint</vt:lpstr>
      <vt:lpstr> Основными целями бюджетной политики на 2023 год и плановый период 2024-2025 гг:  </vt:lpstr>
      <vt:lpstr>Основными целями бюджетной политики на 2023 год и плановый период 2024-2025 гг:</vt:lpstr>
      <vt:lpstr>Индекс-дефляторы</vt:lpstr>
      <vt:lpstr> В 2023-2025 годы нормативы зачисления налоговых источников: </vt:lpstr>
      <vt:lpstr>Доходы и расходы, млн.рублей </vt:lpstr>
      <vt:lpstr>Прогнозируемые доходы на 2023  год</vt:lpstr>
      <vt:lpstr>Собственные доходы сельских поселений на 2023 год</vt:lpstr>
      <vt:lpstr>Собственные доходы района на 2023 год</vt:lpstr>
      <vt:lpstr>Удельный вес налоговых, неналоговых и безвозмездных поступлений в бюджет ТМР</vt:lpstr>
      <vt:lpstr>Распределение безвозмездных поступлений, %  </vt:lpstr>
      <vt:lpstr>Расходы бюджета на 2023 год, %</vt:lpstr>
      <vt:lpstr>Расходы, млн.рублей</vt:lpstr>
      <vt:lpstr>Расходы, млн.рублей</vt:lpstr>
      <vt:lpstr>Расходы по отрасли образование, млн.рублей</vt:lpstr>
      <vt:lpstr>Расходы, млн.рублей</vt:lpstr>
      <vt:lpstr>Расходы, млн.рублей</vt:lpstr>
      <vt:lpstr>Расходы, млн.рублей</vt:lpstr>
      <vt:lpstr>Прогноз основных характеристик бюджета млн.рублей</vt:lpstr>
    </vt:vector>
  </TitlesOfParts>
  <Company>ФБП Тукаевского района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Финансово-бюджетная палата ТМР</dc:title>
  <dc:creator>Tuka-Elvira</dc:creator>
  <cp:lastModifiedBy>Эльвира Марданова</cp:lastModifiedBy>
  <cp:revision>229</cp:revision>
  <cp:lastPrinted>2020-12-01T11:27:07Z</cp:lastPrinted>
  <dcterms:created xsi:type="dcterms:W3CDTF">2013-12-02T04:18:07Z</dcterms:created>
  <dcterms:modified xsi:type="dcterms:W3CDTF">2023-02-28T08:48:27Z</dcterms:modified>
</cp:coreProperties>
</file>