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1749" r:id="rId2"/>
    <p:sldId id="1750" r:id="rId3"/>
    <p:sldId id="1748" r:id="rId4"/>
    <p:sldId id="1747" r:id="rId5"/>
    <p:sldId id="1745" r:id="rId6"/>
    <p:sldId id="1742" r:id="rId7"/>
    <p:sldId id="1741" r:id="rId8"/>
    <p:sldId id="1746" r:id="rId9"/>
  </p:sldIdLst>
  <p:sldSz cx="6858000" cy="9906000" type="A4"/>
  <p:notesSz cx="6797675" cy="9928225"/>
  <p:embeddedFontLst>
    <p:embeddedFont>
      <p:font typeface="Roboto Condensed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Open Sans Light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5B29FF-A05B-4393-9037-AED3BFDB590D}">
          <p14:sldIdLst>
            <p14:sldId id="1749"/>
            <p14:sldId id="1750"/>
            <p14:sldId id="1748"/>
            <p14:sldId id="1747"/>
            <p14:sldId id="1745"/>
          </p14:sldIdLst>
        </p14:section>
        <p14:section name="Раздел без заголовка" id="{54527D12-69E9-4FD1-86F5-791A77D2BABD}">
          <p14:sldIdLst>
            <p14:sldId id="1742"/>
            <p14:sldId id="1741"/>
            <p14:sldId id="174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1134" y="21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hyperlink" Target="https://service.nalog.ru/payment/" TargetMode="External"/><Relationship Id="rId4" Type="http://schemas.openxmlformats.org/officeDocument/2006/relationships/hyperlink" Target="https://lkfl2.nalog.ru/lkfl/log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hyperlink" Target="https://ausn.nalog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log.gov.ru/rn77/related_activities/ucfns/el_sign_gett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722360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3" y="2468724"/>
            <a:ext cx="6307231" cy="51398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Срок уплаты  налогов за имеющееся в собственности недвижимое имущество (жилые дома, квартиры, комнаты, гаражи, дачи, здания и т.п.), земельные участки, транспортные средства, а также неудержанный источником выплаты дохода НДФЛ  истекает 1 декабря.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Не откладывайте уплату налогов!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Уплатить имущественные налоги можно несколькими способами. Тем, кто получает уведомление через 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  <a:hlinkClick r:id="rId4"/>
              </a:rPr>
              <a:t>Личный кабинет налогоплательщика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, проще всего сделать это прямо из сервиса в режиме онлайн.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При получении бумажного уведомления произвести платеж можно через интерактивный сервис «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  <a:hlinkClick r:id="rId5"/>
              </a:rPr>
              <a:t>Уплата </a:t>
            </a:r>
            <a:r>
              <a:rPr lang="ru-RU" sz="1600" dirty="0" smtClean="0">
                <a:latin typeface="Roboto" panose="020B0604020202020204" charset="0"/>
                <a:ea typeface="Roboto" panose="020B0604020202020204" charset="0"/>
                <a:hlinkClick r:id="rId5"/>
              </a:rPr>
              <a:t>налогов</a:t>
            </a:r>
            <a:r>
              <a:rPr lang="en-US" sz="1600" dirty="0" smtClean="0">
                <a:latin typeface="Roboto" panose="020B0604020202020204" charset="0"/>
                <a:ea typeface="Roboto" panose="020B0604020202020204" charset="0"/>
                <a:hlinkClick r:id="rId5"/>
              </a:rPr>
              <a:t> </a:t>
            </a:r>
            <a:r>
              <a:rPr lang="ru-RU" sz="1600" dirty="0" smtClean="0">
                <a:latin typeface="Roboto" panose="020B0604020202020204" charset="0"/>
                <a:ea typeface="Roboto" panose="020B0604020202020204" charset="0"/>
                <a:hlinkClick r:id="rId5"/>
              </a:rPr>
              <a:t>и пошлин</a:t>
            </a:r>
            <a:r>
              <a:rPr lang="ru-RU" sz="1600" dirty="0" smtClean="0">
                <a:latin typeface="Roboto" panose="020B0604020202020204" charset="0"/>
                <a:ea typeface="Roboto" panose="020B0604020202020204" charset="0"/>
              </a:rPr>
              <a:t>», 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в отделениях банков, через платежные терминалы или онлайн-сервисы банков, а также в почтовых отделениях. Все необходимые реквизиты указаны  в уведомлении в виде  УИН (уникальный идентификационный номер документа), QR-кода  или штрих-кода по каждому виду налога.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Возникающие вопросы о порядке исчисления и уплаты имущественных налогов можно задать, обратившись в Единый контакт-центр ФНС России 8-800-222-2222.</a:t>
            </a:r>
          </a:p>
          <a:p>
            <a:r>
              <a:rPr lang="ru-RU" sz="1400" dirty="0"/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225714" y="605827"/>
            <a:ext cx="6307231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b="1" dirty="0">
                <a:latin typeface="Roboto" panose="020B0604020202020204" charset="0"/>
                <a:ea typeface="Roboto" panose="020B0604020202020204" charset="0"/>
              </a:rPr>
              <a:t>Срок уплаты имущественных налогов физических лиц истекает 1 декабря</a:t>
            </a:r>
          </a:p>
        </p:txBody>
      </p:sp>
      <p:pic>
        <p:nvPicPr>
          <p:cNvPr id="19" name="Рисунок 18" descr="http://qrcoder.ru/code/?https%3A%2F%2Fwww.nalog.gov.ru%2Frn77%2Fnu2022%2F&amp;4&amp;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33" y="7401272"/>
            <a:ext cx="1405890" cy="1405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62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722360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3" y="2468724"/>
            <a:ext cx="6307231" cy="36625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УФНС России по Республике Татарстан приглашает налогоплательщиков принять участие в </a:t>
            </a:r>
            <a:r>
              <a:rPr lang="ru-RU" sz="1600" dirty="0" err="1">
                <a:latin typeface="Roboto" panose="020B0604020202020204" charset="0"/>
                <a:ea typeface="Roboto" panose="020B0604020202020204" charset="0"/>
              </a:rPr>
              <a:t>вебинаре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 на тему: «О переходе с 1 января 2023 года на уплату налогов через единый налоговый счет», который состоится 8 декабря 2022 года </a:t>
            </a:r>
            <a:br>
              <a:rPr lang="ru-RU" sz="1600" dirty="0">
                <a:latin typeface="Roboto" panose="020B0604020202020204" charset="0"/>
                <a:ea typeface="Roboto" panose="020B0604020202020204" charset="0"/>
              </a:rPr>
            </a:b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в 10:00. 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Спикер </a:t>
            </a:r>
            <a:r>
              <a:rPr lang="ru-RU" sz="1600" dirty="0" err="1">
                <a:latin typeface="Roboto" panose="020B0604020202020204" charset="0"/>
                <a:ea typeface="Roboto" panose="020B0604020202020204" charset="0"/>
              </a:rPr>
              <a:t>вебинара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 заместитель руководителя УФНС России по Республике Татарстан Кузьмина Олеся Сергеевна.</a:t>
            </a:r>
          </a:p>
          <a:p>
            <a:pPr algn="just"/>
            <a:r>
              <a:rPr lang="ru-RU" sz="1600" dirty="0" err="1">
                <a:latin typeface="Roboto" panose="020B0604020202020204" charset="0"/>
                <a:ea typeface="Roboto" panose="020B0604020202020204" charset="0"/>
              </a:rPr>
              <a:t>Вебинар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 бесплатный. Принять участие в нем может любой желающий. 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В ходе </a:t>
            </a:r>
            <a:r>
              <a:rPr lang="ru-RU" sz="1600" dirty="0" err="1">
                <a:latin typeface="Roboto" panose="020B0604020202020204" charset="0"/>
                <a:ea typeface="Roboto" panose="020B0604020202020204" charset="0"/>
              </a:rPr>
              <a:t>вебинара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 участники могут задать вопросы в режиме онлайн.</a:t>
            </a:r>
          </a:p>
          <a:p>
            <a:pPr algn="just"/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Для участия в </a:t>
            </a:r>
            <a:r>
              <a:rPr lang="ru-RU" sz="1600" dirty="0" err="1">
                <a:latin typeface="Roboto" panose="020B0604020202020204" charset="0"/>
                <a:ea typeface="Roboto" panose="020B0604020202020204" charset="0"/>
              </a:rPr>
              <a:t>вебинаре</a:t>
            </a:r>
            <a:r>
              <a:rPr lang="ru-RU" sz="1600" dirty="0">
                <a:latin typeface="Roboto" panose="020B0604020202020204" charset="0"/>
                <a:ea typeface="Roboto" panose="020B0604020202020204" charset="0"/>
              </a:rPr>
              <a:t> необходимо перейти по ссылке (https://w.sbis.ru/webinar/34687ec9-fd18-4b37-a581-d72913f2c395) и на открывшейся странице нажать «Участвую».        </a:t>
            </a:r>
          </a:p>
          <a:p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225714" y="605827"/>
            <a:ext cx="6307231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600" b="1" dirty="0">
                <a:latin typeface="Roboto" panose="020B0604020202020204" charset="0"/>
                <a:ea typeface="Roboto" panose="020B0604020202020204" charset="0"/>
              </a:rPr>
              <a:t>О проведении 8 декабря 2022 года </a:t>
            </a:r>
            <a:r>
              <a:rPr lang="ru-RU" sz="1600" b="1" dirty="0" err="1">
                <a:latin typeface="Roboto" panose="020B0604020202020204" charset="0"/>
                <a:ea typeface="Roboto" panose="020B0604020202020204" charset="0"/>
              </a:rPr>
              <a:t>вебинара</a:t>
            </a:r>
            <a:r>
              <a:rPr lang="ru-RU" sz="1600" b="1" dirty="0"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algn="ctr"/>
            <a:r>
              <a:rPr lang="ru-RU" sz="1600" b="1" dirty="0">
                <a:latin typeface="Roboto" panose="020B0604020202020204" charset="0"/>
                <a:ea typeface="Roboto" panose="020B0604020202020204" charset="0"/>
              </a:rPr>
              <a:t>«О переходе с 1 января 2023 года </a:t>
            </a:r>
          </a:p>
          <a:p>
            <a:pPr algn="ctr"/>
            <a:r>
              <a:rPr lang="ru-RU" sz="1600" b="1" dirty="0">
                <a:latin typeface="Roboto" panose="020B0604020202020204" charset="0"/>
                <a:ea typeface="Roboto" panose="020B0604020202020204" charset="0"/>
              </a:rPr>
              <a:t>на уплату налогов через единый налоговый счет»</a:t>
            </a:r>
          </a:p>
        </p:txBody>
      </p:sp>
      <p:pic>
        <p:nvPicPr>
          <p:cNvPr id="18" name="Рисунок 17" descr="http://qrcoder.ru/code/?https%3A%2F%2Fw.sbis.ru%2Fwebinar%2F34687ec9-fd18-4b37-a581-d72913f2c395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19" y="6357156"/>
            <a:ext cx="1561465" cy="156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2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308217"/>
            <a:ext cx="6307231" cy="6678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Для физических лиц,  зарегистрированных в качестве индивидуального предпринимателя, получивших мобилизационное предписание и изъявивших желание прекратить деятельность в качестве индивидуального предпринимателя, реализована возможность  представления заявления в электронном виде. 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Все необходимые действия производятся в интерактивном  сервисе  ФНС России «Государственная онлайн-регистрация бизнеса» (в разделе «Сервисы/Государственная онлайн-регистрация бизнеса/Индивидуальные предприниматели/Прекратить деятельность») без дальнейшего личного взаимодействия заявителя с налоговым органом.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Вышеуказанный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сервис позволяет сформировать и направить в налоговый орган заявление о прекращении деятельности в качестве индивидуального предпринимателя, как с использованием, так и без использования электронной подписи.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При отсутствии электронной подписи одновременно с указанным заявлением в налоговый орган направляются скан-образ или фотография страниц документа, удостоверяющего личность, на которых содержатся сведения о выдаче документа, его серия и номер, фотография и фамилия, имя, отчество лица, которому принадлежит документ (паспорт гражданина Российской Федерации или военный билет) и собственное фото (</a:t>
            </a:r>
            <a:r>
              <a:rPr lang="ru-RU" sz="1400" dirty="0" err="1">
                <a:latin typeface="Roboto" panose="020B0604020202020204" charset="0"/>
                <a:ea typeface="Roboto" panose="020B0604020202020204" charset="0"/>
              </a:rPr>
              <a:t>селфи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) заявителя с этим документом, открытым на тех же страницах, для подтверждения личности.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 При направлении заявления в электронном виде без использования электронной подписи уплачивается государственная пошлина в размере 160 рублей (в сервисе реализована возможность онлайн платежа), наличие электронной подписи освобождает индивидуального предпринимателя от уплаты государственной  пошлины.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Документы по результатам рассмотрения указанного заявления в течение пяти рабочих дней направляются на адрес электронной почты, указанной при формировании заявления</a:t>
            </a:r>
            <a:endParaRPr lang="ru-RU" sz="13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i="1" dirty="0">
                <a:latin typeface="Roboto" panose="020B0604020202020204" charset="0"/>
                <a:ea typeface="Roboto" panose="020B0604020202020204" charset="0"/>
              </a:rPr>
              <a:t>Упрощена процедура прекращения деятельности в качестве индивидуального предпринимателя для мобилизованных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854541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95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08217"/>
            <a:ext cx="6307231" cy="79560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1 июля 2022 года в Республике Татарстан начался  эксперимент по введению нового специализированного налогового режима - Автоматизированная упрощенная система налогообложения (АУСН), который позволяет  полностью считать налоги с касс и банковских счетов за налогоплательщика.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Автоматизированной упрощенной системой налогообложения смогут воспользоваться организации и индивидуальные предприниматели со штатом не более пяти человек, годовой доход которых не превышает 60 млн рублей и стоимостью основных средств до 150 млн рублей.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Уже сейчас применять новый режим могут вновь зарегистрированные организации и предприниматели, подав уведомление о переходе на АУСН. Действующие налогоплательщики также вправе подать уведомление, но перейти на режим они смогут с 1 января 2023 года.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 АУСН налогоплательщику предлагается выбрать объект налогообложения «Доходы» с налоговой ставкой 8% или «Доходы, уменьшенные на величину расходов» со ставкой 20%.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Основными преимуществами нового налогового режима АУСН являются освобождение от уплаты страховых взносов за сотрудников и индивидуальных предпринимателей с сохранением всех социальных гарантий (в части пенсионного обеспечения, социального и медицинского страхования), а также  снижение непроизводственных издержек, связанных с налоговым администрированием. В частности, отменяются 10 форм налоговой отчетности и отчетности в фонды.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Налог исчисляется налоговыми органами самостоятельно на основании данных контрольно-кассовой техники и уполномоченных банков, а также сведений о доходах, внесенных налогоплательщиками в необходимых случаях в Личном кабинете АУСН.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К проекту уже подключились шесть крупнейших банков. Более подробную информацию можно узнать на сайте </a:t>
            </a:r>
            <a:r>
              <a:rPr lang="ru-RU" sz="1400" u="sng" dirty="0">
                <a:latin typeface="Roboto" panose="020B0604020202020204" charset="0"/>
                <a:ea typeface="Roboto" panose="020B0604020202020204" charset="0"/>
                <a:hlinkClick r:id="rId4"/>
              </a:rPr>
              <a:t>ausn.nalog.gov.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ru</a:t>
            </a:r>
            <a:r>
              <a:rPr lang="en-US" sz="1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Для налогоплательщиков доступно мобильное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приложение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АУСН ФНС России. </a:t>
            </a:r>
          </a:p>
          <a:p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Во всех налоговых органах Республики Татарстан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организованы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«открытые классы» с презентацией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нового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специального налогового режима АУСН.</a:t>
            </a:r>
          </a:p>
          <a:p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b="1" i="1" dirty="0">
                <a:latin typeface="Roboto" panose="020B0604020202020204" charset="0"/>
                <a:ea typeface="Roboto" panose="020B0604020202020204" charset="0"/>
              </a:rPr>
              <a:t>Новый налоговый режим АУСН начал действовать в Татарстане</a:t>
            </a:r>
            <a:endParaRPr lang="ru-RU" sz="16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9" name="Рисунок 18" descr="http://qrcoder.ru/code/?https%3A%2F%2Fausn.nalog.gov.ru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0" y="747328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01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358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Единый налоговый платеж является аналогом электронного кошелька гражданина, в который он может добровольно перечислить деньги для уплаты налогов,  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позволяет легко и быстро оплачивать налоги в режиме онлайн до наступления срока, установленного законодательством</a:t>
            </a:r>
          </a:p>
          <a:p>
            <a:endParaRPr lang="ru-RU" sz="1400" dirty="0"/>
          </a:p>
          <a:p>
            <a:pPr marL="92075" indent="269875" algn="ctr"/>
            <a:r>
              <a:rPr lang="ru-RU" sz="1400" dirty="0" smtClean="0"/>
              <a:t> </a:t>
            </a:r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КАКИЕ НАЛОГИ МОЖНО ОПЛАТИТЬ?</a:t>
            </a:r>
          </a:p>
          <a:p>
            <a:pPr marL="92075" indent="2698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имущество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Транспортный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Земельный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доходы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70C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 ПОПОЛНИТЬ СЧЕТ</a:t>
            </a:r>
            <a:r>
              <a:rPr lang="ru-RU" sz="1400" b="1" u="sng" dirty="0" smtClean="0">
                <a:latin typeface="Roboto" panose="020B0604020202020204" charset="0"/>
                <a:ea typeface="Roboto" panose="020B0604020202020204" charset="0"/>
              </a:rPr>
              <a:t>?</a:t>
            </a:r>
          </a:p>
          <a:p>
            <a:pPr marL="92075" algn="ctr"/>
            <a:endParaRPr lang="ru-RU" sz="1400" b="1" u="sng" dirty="0">
              <a:latin typeface="Roboto" panose="020B0604020202020204" charset="0"/>
              <a:ea typeface="Roboto" panose="020B0604020202020204" charset="0"/>
            </a:endParaRPr>
          </a:p>
          <a:p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Единый налоговый платеж для  физических лиц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3" y="4645879"/>
            <a:ext cx="1246958" cy="13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07" y="4645879"/>
            <a:ext cx="1295759" cy="13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8" y="5953418"/>
            <a:ext cx="2451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0" y="6228055"/>
            <a:ext cx="2243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68" y="6933220"/>
            <a:ext cx="5832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Налоговый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орган самостоятельно проведет распределение (зачет) денежных средств по каждому налогу. </a:t>
            </a:r>
          </a:p>
          <a:p>
            <a:pPr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Использование единого налогового платежа экономит время, исключает вероятность ошибки при заполнении   платежного документа,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а также позволяет не беспокоиться о сроках уплаты налогов.</a:t>
            </a:r>
          </a:p>
        </p:txBody>
      </p:sp>
    </p:spTree>
    <p:extLst>
      <p:ext uri="{BB962C8B-B14F-4D97-AF65-F5344CB8AC3E}">
        <p14:creationId xmlns:p14="http://schemas.microsoft.com/office/powerpoint/2010/main" val="30604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62692" y="551027"/>
            <a:ext cx="5803900" cy="8925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Уважаемые налогоплательщики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УФНС России по Республике Татарстан приглашает представителей бизнеса перейти на электронный документооборот – современный и надёжный способ взаимодействия. Сегодня электронный документооборот стал еще доступнее, поскольку теперь квалифицированную электронную подпись (КЭП) можно получить бесплатно в любом налоговом органе.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Электронная подпись имеет широкий спектр применения. Может применяться для обеспечения документооборота с органами государственной власти и контрагентами, сдачи налоговой и бухгалтерской отчетности или использоваться на портале </a:t>
            </a:r>
            <a:r>
              <a:rPr lang="ru-RU" sz="1400" dirty="0" err="1">
                <a:latin typeface="Roboto" panose="020B0604020202020204" charset="0"/>
                <a:ea typeface="Roboto" panose="020B0604020202020204" charset="0"/>
              </a:rPr>
              <a:t>Госуслуг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Чтобы получить квалифицированный ключ электронной подписи предпринимателям и руководителям организаций необходимо представить в налоговый орган паспорт, ИНН, СНИЛС,  </a:t>
            </a:r>
            <a:r>
              <a:rPr lang="en-US" sz="1400" dirty="0">
                <a:latin typeface="Roboto" panose="020B0604020202020204" charset="0"/>
                <a:ea typeface="Roboto" panose="020B0604020202020204" charset="0"/>
              </a:rPr>
              <a:t>USB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-носитель ключевой информации и пройти процедуру идентификации.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Удобнее всего подать заявление на выпуск КЭП онлайн через «Личный кабинет». Заранее запланировать визит в инспекцию  можно с помощью сервиса «Онлайн запись на прием в налоговый орган». </a:t>
            </a:r>
          </a:p>
          <a:p>
            <a:pPr algn="just"/>
            <a:r>
              <a:rPr lang="ru-RU" sz="1400" dirty="0"/>
              <a:t>Кроме того, в настоящее время ФНС России совместно с разработчиками программного обеспечения ООО «</a:t>
            </a:r>
            <a:r>
              <a:rPr lang="ru-RU" sz="1400" dirty="0" err="1"/>
              <a:t>Криптопро</a:t>
            </a:r>
            <a:r>
              <a:rPr lang="ru-RU" sz="1400" dirty="0"/>
              <a:t>», АО «</a:t>
            </a:r>
            <a:r>
              <a:rPr lang="ru-RU" sz="1400" dirty="0" err="1"/>
              <a:t>ИнфоТеКС</a:t>
            </a:r>
            <a:r>
              <a:rPr lang="ru-RU" sz="1400" dirty="0"/>
              <a:t>» проводит эксперимент по безвозмездному предоставлению пользователям Удостоверяющего центра ФНС России программного обеспечения для работы с электронной подписью. Для бесплатного использования программного обеспечения необходимо получить электронную подпись в налоговом органе. Программное обеспечение работает только с сертификатами Удостоверяющего центра ФНС России, полученными после 12.04.2022. Для работы с сертификатами, полученными ранее указанной даты, требуется </a:t>
            </a:r>
            <a:r>
              <a:rPr lang="ru-RU" sz="1400" dirty="0" err="1"/>
              <a:t>перевыпуск</a:t>
            </a:r>
            <a:r>
              <a:rPr lang="ru-RU" sz="1400" dirty="0"/>
              <a:t>  КЭП в любом налоговом органе</a:t>
            </a:r>
            <a:r>
              <a:rPr lang="ru-RU" sz="1400" dirty="0" smtClean="0"/>
              <a:t>.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Более подробная информация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размещена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 промо-странице </a:t>
            </a:r>
            <a:r>
              <a:rPr lang="ru-RU" sz="1400" dirty="0">
                <a:hlinkClick r:id="rId2"/>
              </a:rPr>
              <a:t>«Порядок </a:t>
            </a:r>
            <a:r>
              <a:rPr lang="ru-RU" sz="1400" dirty="0" smtClean="0">
                <a:hlinkClick r:id="rId2"/>
              </a:rPr>
              <a:t>получения</a:t>
            </a:r>
          </a:p>
          <a:p>
            <a:pPr algn="just"/>
            <a:r>
              <a:rPr lang="ru-RU" sz="1400" dirty="0" smtClean="0">
                <a:hlinkClick r:id="rId2"/>
              </a:rPr>
              <a:t> </a:t>
            </a:r>
            <a:r>
              <a:rPr lang="ru-RU" sz="1400" dirty="0">
                <a:hlinkClick r:id="rId2"/>
              </a:rPr>
              <a:t>электронной подписи</a:t>
            </a:r>
            <a:r>
              <a:rPr lang="ru-RU" sz="1400" dirty="0" smtClean="0">
                <a:hlinkClick r:id="rId2"/>
              </a:rPr>
              <a:t>»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официального сайта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 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nalog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gov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ru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 Также можно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обратиться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по телефону Единого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контакт-центра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России: 8-800-222-2222.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62692" y="169984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Как получить КЭП бесплатно?</a:t>
            </a:r>
            <a:endParaRPr lang="ru-RU" sz="18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7" name="Рисунок 16" descr="http://qrcoder.ru/code/?https%3A%2F%2Fwww.nalog.gov.ru%2Frn16%2Frelated_activities%2Fucfns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49" y="7509284"/>
            <a:ext cx="1185106" cy="133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60862" y="779632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5068" y="1172580"/>
            <a:ext cx="6307231" cy="7771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УФНС России по </a:t>
            </a:r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Республике Татарстан  информирует,  что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</a:rPr>
              <a:t>н</a:t>
            </a:r>
            <a:r>
              <a:rPr lang="ru-RU" sz="1200" dirty="0" smtClean="0"/>
              <a:t>аряду </a:t>
            </a:r>
            <a:r>
              <a:rPr lang="ru-RU" sz="1200" dirty="0"/>
              <a:t>с физическими лицами теперь и субъекты предпринимательской деятельности (организации и индивидуальные предприниматели)  смогут воспользоваться всеми преимуществами  расчета с бюджетом при помощи Единого налогового платежа.  Проектом Федерального закона № 46702-8 «О внесении изменений в часть первую и вторую Налогового кодекса Российской Федерации» предлагается  ввести институт Единого налогового счета (далее - ЕНС), в рамках которого для каждого налогоплательщика консолидируются в единое сальдо расчетов с бюджетом все подлежащие уплате и уплаченные с использованием единого налогового платежа налоги. </a:t>
            </a:r>
          </a:p>
          <a:p>
            <a:pPr algn="just"/>
            <a:r>
              <a:rPr lang="ru-RU" sz="1200" dirty="0"/>
              <a:t> Единым налоговым платежом (далее – ЕНП)  признаются денежные средства, добровольно перечисляемые налогоплательщиками  в бюджет на соответствующий счет федерального казначейства в счет будущего исполнения обязанности по уплате налогов, сборов и страховых взносов.</a:t>
            </a:r>
          </a:p>
          <a:p>
            <a:pPr algn="just"/>
            <a:r>
              <a:rPr lang="ru-RU" sz="1200" dirty="0"/>
              <a:t>Внедрение ЕНС имеет ряд неоспоримых преимуществ, основными из которых являются:   платеж  всего по  2 реквизитам  (ИНН и сумма платежа); единый  срок уплаты  в месяц; единое  сальдо расчетов с бюджетом; сокращенный до 1 дня срок  на возврат переплаты.</a:t>
            </a:r>
          </a:p>
          <a:p>
            <a:pPr algn="just"/>
            <a:r>
              <a:rPr lang="ru-RU" sz="1200" dirty="0"/>
              <a:t>Применение  ЕНС  позволит значительно сократить время и минимизировать ошибки при заполнении платежных документов. Отпадет необходимость в проведении уточнений и зачетов, а положительное сальдо по ЕНС  будет  являться денежным активом  налогоплательщика, который он может  быстро вернуть или направить на счет другого лица.</a:t>
            </a:r>
          </a:p>
          <a:p>
            <a:pPr algn="just"/>
            <a:r>
              <a:rPr lang="ru-RU" sz="1200" dirty="0"/>
              <a:t>Для распределения ЕНП предусмотрено представление налогоплательщиком Уведомления об исчисленных суммах налогов,  авансовых платежей по налогам, страховых взносов, которое содержит всего 5 реквизитов (ИНН, КПП, КБК, ОКТМО, срок уплаты). </a:t>
            </a:r>
          </a:p>
          <a:p>
            <a:pPr algn="just"/>
            <a:r>
              <a:rPr lang="ru-RU" sz="1200" dirty="0"/>
              <a:t>Налоговый орган на основе имеющихся у него документов (уведомлений и налоговых деклараций) и информации самостоятельно распределит единый налоговый платеж в счет исполнения плательщиком обязанностей по уплате налогов. </a:t>
            </a:r>
          </a:p>
          <a:p>
            <a:pPr algn="just"/>
            <a:r>
              <a:rPr lang="ru-RU" sz="1200" dirty="0"/>
              <a:t>Введение института единого налогового счета планируется одновременно с расширением сервисных возможностей ФНС России – онлайн доступности для плательщиков детализации начислений и уплаты налогов, а также дальнейшей интеграции с IT-платформами плательщиков в этой части. По ИНН можно будет платить как по номеру телефона, подключить </a:t>
            </a:r>
            <a:r>
              <a:rPr lang="ru-RU" sz="1200" dirty="0" err="1"/>
              <a:t>автоплатеж</a:t>
            </a:r>
            <a:r>
              <a:rPr lang="ru-RU" sz="1200" dirty="0"/>
              <a:t>. Актуальная сумма обязательств всегда будет доступна налогоплательщику онлайн. При необходимости всегда можно будет получить детализацию, как сформировался баланс, на что и как были распределены платежи.</a:t>
            </a:r>
          </a:p>
          <a:p>
            <a:pPr algn="just"/>
            <a:r>
              <a:rPr lang="ru-RU" sz="1200" dirty="0"/>
              <a:t>Для удобства налогоплательщиков ФНС России </a:t>
            </a:r>
            <a:r>
              <a:rPr lang="ru-RU" sz="1200" dirty="0" smtClean="0"/>
              <a:t>подготовило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брошюру «ЕНС 36.6 – Здоровый расчет по налогам» в форме </a:t>
            </a:r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dirty="0"/>
              <a:t>вопрос-ответ», а также краткий буклет преимуществ ЕНС.</a:t>
            </a:r>
          </a:p>
          <a:p>
            <a:r>
              <a:rPr lang="ru-RU" sz="1200" dirty="0" smtClean="0"/>
              <a:t>         </a:t>
            </a:r>
            <a:endParaRPr lang="ru-RU" sz="1200" dirty="0"/>
          </a:p>
          <a:p>
            <a:pPr algn="just"/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72639" y="470265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Единый налоговый счет - здоровый расчет по налогам</a:t>
            </a:r>
            <a:endParaRPr lang="ru-RU" sz="1400" dirty="0"/>
          </a:p>
        </p:txBody>
      </p:sp>
      <p:pic>
        <p:nvPicPr>
          <p:cNvPr id="17" name="Рисунок 16" descr="http://qrcoder.ru/code/?https%3A%2F%2Fwww.nalog.gov.ru%2Frn16%2Fnews%2Factivities_fts%2F12194344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4" y="7848563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5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163829</TotalTime>
  <Words>1435</Words>
  <Application>Microsoft Office PowerPoint</Application>
  <PresentationFormat>Лист A4 (210x297 мм)</PresentationFormat>
  <Paragraphs>122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Roboto Condensed</vt:lpstr>
      <vt:lpstr>Wingdings</vt:lpstr>
      <vt:lpstr>Roboto</vt:lpstr>
      <vt:lpstr>Open Sans Light</vt:lpstr>
      <vt:lpstr>Calibri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1917</cp:revision>
  <cp:lastPrinted>2022-11-29T11:44:05Z</cp:lastPrinted>
  <dcterms:created xsi:type="dcterms:W3CDTF">2014-10-08T23:03:32Z</dcterms:created>
  <dcterms:modified xsi:type="dcterms:W3CDTF">2022-11-29T11:44:37Z</dcterms:modified>
</cp:coreProperties>
</file>